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0" r:id="rId2"/>
    <p:sldId id="281" r:id="rId3"/>
    <p:sldId id="284" r:id="rId4"/>
    <p:sldId id="285" r:id="rId5"/>
    <p:sldId id="257" r:id="rId6"/>
    <p:sldId id="256" r:id="rId7"/>
    <p:sldId id="258" r:id="rId8"/>
    <p:sldId id="259" r:id="rId9"/>
    <p:sldId id="260" r:id="rId10"/>
    <p:sldId id="261" r:id="rId11"/>
    <p:sldId id="262" r:id="rId12"/>
    <p:sldId id="263" r:id="rId13"/>
    <p:sldId id="298" r:id="rId14"/>
    <p:sldId id="286" r:id="rId15"/>
    <p:sldId id="287" r:id="rId16"/>
    <p:sldId id="288" r:id="rId17"/>
    <p:sldId id="292" r:id="rId18"/>
    <p:sldId id="289" r:id="rId19"/>
    <p:sldId id="290" r:id="rId20"/>
    <p:sldId id="269" r:id="rId21"/>
    <p:sldId id="291" r:id="rId22"/>
    <p:sldId id="293" r:id="rId23"/>
    <p:sldId id="264" r:id="rId24"/>
    <p:sldId id="294" r:id="rId25"/>
    <p:sldId id="295" r:id="rId26"/>
    <p:sldId id="296" r:id="rId27"/>
    <p:sldId id="2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DB900-2F15-40AC-85D0-742271D2CBB7}"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82CE8-D6C7-4626-8A0E-3FB65F5C0CE3}" type="slidenum">
              <a:rPr lang="en-US" smtClean="0"/>
              <a:t>‹#›</a:t>
            </a:fld>
            <a:endParaRPr lang="en-US"/>
          </a:p>
        </p:txBody>
      </p:sp>
    </p:spTree>
    <p:extLst>
      <p:ext uri="{BB962C8B-B14F-4D97-AF65-F5344CB8AC3E}">
        <p14:creationId xmlns:p14="http://schemas.microsoft.com/office/powerpoint/2010/main" val="264138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Identify that the charge of a particle or object must be a positive or negative integer times the elementary charge.</a:t>
            </a:r>
          </a:p>
        </p:txBody>
      </p:sp>
      <p:sp>
        <p:nvSpPr>
          <p:cNvPr id="4" name="Slide Number Placeholder 3"/>
          <p:cNvSpPr>
            <a:spLocks noGrp="1"/>
          </p:cNvSpPr>
          <p:nvPr>
            <p:ph type="sldNum" sz="quarter" idx="5"/>
          </p:nvPr>
        </p:nvSpPr>
        <p:spPr/>
        <p:txBody>
          <a:bodyPr/>
          <a:lstStyle/>
          <a:p>
            <a:fld id="{21B82CE8-D6C7-4626-8A0E-3FB65F5C0CE3}" type="slidenum">
              <a:rPr lang="en-US" smtClean="0"/>
              <a:t>1</a:t>
            </a:fld>
            <a:endParaRPr lang="en-US"/>
          </a:p>
        </p:txBody>
      </p:sp>
    </p:spTree>
    <p:extLst>
      <p:ext uri="{BB962C8B-B14F-4D97-AF65-F5344CB8AC3E}">
        <p14:creationId xmlns:p14="http://schemas.microsoft.com/office/powerpoint/2010/main" val="216863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pair production, in physics, formation or materialization of two electrons, one negative and the other positive (positron), from a pulse of electromagnetic energy traveling through matter, usually in the vicinity of an atomic nucleus. Pair production is </a:t>
            </a:r>
            <a:r>
              <a:rPr lang="en-US" b="1" i="0" dirty="0">
                <a:solidFill>
                  <a:srgbClr val="202124"/>
                </a:solidFill>
                <a:effectLst/>
                <a:latin typeface="arial" panose="020B0604020202020204" pitchFamily="34" charset="0"/>
              </a:rPr>
              <a:t>a direct conversion of radiant energy to matter</a:t>
            </a:r>
            <a:r>
              <a:rPr lang="en-US" b="0" i="0"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21B82CE8-D6C7-4626-8A0E-3FB65F5C0CE3}" type="slidenum">
              <a:rPr lang="en-US" smtClean="0"/>
              <a:t>2</a:t>
            </a:fld>
            <a:endParaRPr lang="en-US"/>
          </a:p>
        </p:txBody>
      </p:sp>
    </p:spTree>
    <p:extLst>
      <p:ext uri="{BB962C8B-B14F-4D97-AF65-F5344CB8AC3E}">
        <p14:creationId xmlns:p14="http://schemas.microsoft.com/office/powerpoint/2010/main" val="323435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BD17F-5E8E-4DD0-AF8D-48602315FB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D6B51C1-75DD-4000-9B99-205447A97B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C85C3CC-8C2E-4AE8-B4D7-833A23EC3EAB}"/>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5" name="Footer Placeholder 4">
            <a:extLst>
              <a:ext uri="{FF2B5EF4-FFF2-40B4-BE49-F238E27FC236}">
                <a16:creationId xmlns:a16="http://schemas.microsoft.com/office/drawing/2014/main" id="{89FCD715-3747-48C9-B4B1-02F19888F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CE2EA4-6E21-40D0-A2F2-F5226FBF5B5A}"/>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147145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0749-DDCE-45CC-BA1F-A0D5948B3B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634A39E-BFFC-40CE-83E1-00D9B5F443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70295C-89AD-4BB7-98AD-8EBC4D0F0724}"/>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5" name="Footer Placeholder 4">
            <a:extLst>
              <a:ext uri="{FF2B5EF4-FFF2-40B4-BE49-F238E27FC236}">
                <a16:creationId xmlns:a16="http://schemas.microsoft.com/office/drawing/2014/main" id="{C112AA06-E6CF-4CEE-927D-A592C8884D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E3E13-B83F-4661-BC54-6C0695025644}"/>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1083299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549E8-8EBE-4CA4-AAFA-D5ED849A53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C972F1-EB72-4B87-85CB-EDBAE4E490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9C8707-EB8A-4158-8922-2A99B36E2A05}"/>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5" name="Footer Placeholder 4">
            <a:extLst>
              <a:ext uri="{FF2B5EF4-FFF2-40B4-BE49-F238E27FC236}">
                <a16:creationId xmlns:a16="http://schemas.microsoft.com/office/drawing/2014/main" id="{3F41894E-C2C5-4A22-967C-41F603DF78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B0BDC8-56A6-4B84-B000-37A97A7D1052}"/>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658246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0FAE-9C1A-4121-81AB-A8EA3D7D1F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2E3D268-6016-4D34-B054-054B485A17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20B05C-CA3D-4A01-A2F8-B9BE16B1877F}"/>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5" name="Footer Placeholder 4">
            <a:extLst>
              <a:ext uri="{FF2B5EF4-FFF2-40B4-BE49-F238E27FC236}">
                <a16:creationId xmlns:a16="http://schemas.microsoft.com/office/drawing/2014/main" id="{41760352-C84B-44C7-A598-0765A3F1B36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4E6A75-B507-4CE1-9FB7-35A4017BC66A}"/>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361065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7D5A-1193-4C68-B83D-670D9D8AC3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93A5DB0-D2BA-4CCB-8091-95BA9DCD61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53A023-8946-4F78-ABEE-5C9450393F58}"/>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5" name="Footer Placeholder 4">
            <a:extLst>
              <a:ext uri="{FF2B5EF4-FFF2-40B4-BE49-F238E27FC236}">
                <a16:creationId xmlns:a16="http://schemas.microsoft.com/office/drawing/2014/main" id="{54263AAD-FED1-4875-BA36-BE759F9754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9D09BC-49EA-41B4-8C84-3C1233BD09A6}"/>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2881948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109C3-68A5-4E92-AEA2-04221BB3C8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4DC4B-075E-485D-95DF-E934F43373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DDF702D-850F-4BC6-BD4A-D1BDC5AC4F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AF69AA0-4423-452A-A277-937E99A9BBEC}"/>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6" name="Footer Placeholder 5">
            <a:extLst>
              <a:ext uri="{FF2B5EF4-FFF2-40B4-BE49-F238E27FC236}">
                <a16:creationId xmlns:a16="http://schemas.microsoft.com/office/drawing/2014/main" id="{3513A17D-FFD3-4601-9A60-43DEBBD4B9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590E1A-4C97-47D3-B77C-62B96F150CCA}"/>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118780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CFF02-1A7B-4C6E-80B0-B86CFFADCB4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B57BC44-4391-4C17-8719-427A36969D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58B0D-FE95-4FC7-BD28-1EECC367C8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C8A9B9A-AE86-40DD-8D7D-12A4536E9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12FF49-9047-4E68-970E-6A16A0B798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58305B4-C589-4AF1-BE8D-C7158B3A9539}"/>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8" name="Footer Placeholder 7">
            <a:extLst>
              <a:ext uri="{FF2B5EF4-FFF2-40B4-BE49-F238E27FC236}">
                <a16:creationId xmlns:a16="http://schemas.microsoft.com/office/drawing/2014/main" id="{44D0B36F-99BF-457A-8E7E-0E55E6DFAAE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6CDCB8A-E13A-45C2-B3DC-6ABA9C35E575}"/>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301496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C637-DD54-46D6-AA7B-AE66477159C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35511F4-2FD5-46FE-9BDD-8BFC61EACE89}"/>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4" name="Footer Placeholder 3">
            <a:extLst>
              <a:ext uri="{FF2B5EF4-FFF2-40B4-BE49-F238E27FC236}">
                <a16:creationId xmlns:a16="http://schemas.microsoft.com/office/drawing/2014/main" id="{F8A32197-034C-4E95-9E5B-D44616895AF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3EEFC2A-8BC3-46C5-92BC-0AC3C23A65BC}"/>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1865827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6A511D-DEC8-4BDB-A2BE-2BEC83D8F4B0}"/>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3" name="Footer Placeholder 2">
            <a:extLst>
              <a:ext uri="{FF2B5EF4-FFF2-40B4-BE49-F238E27FC236}">
                <a16:creationId xmlns:a16="http://schemas.microsoft.com/office/drawing/2014/main" id="{85ABCA36-8467-4CDE-AC24-31108894107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7A3B90E-F552-45F6-BBFD-C9A9D02CBB80}"/>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278541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5C1C4-D651-4040-BDD5-CE60F3B52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F37BAD-D9C3-4EBF-8903-1E86F4CEDD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C07A1C8-F699-45A5-A73B-AD6895D69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80C045-8C5D-4E3B-8703-217C626EF064}"/>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6" name="Footer Placeholder 5">
            <a:extLst>
              <a:ext uri="{FF2B5EF4-FFF2-40B4-BE49-F238E27FC236}">
                <a16:creationId xmlns:a16="http://schemas.microsoft.com/office/drawing/2014/main" id="{F1ECFD4F-73C1-4D66-AF9D-5F6F0B1A85E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1979AE9-89C8-432E-B9B6-FF6B406DEB84}"/>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2381651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8161-D1ED-4222-87B1-0DE5329C8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8B9477-CF4F-4623-844D-E94C599CC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F271753-75FF-41E2-B372-0B0C9C7B6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FA50E1-C454-468E-BFE0-3DF7D1D6880E}"/>
              </a:ext>
            </a:extLst>
          </p:cNvPr>
          <p:cNvSpPr>
            <a:spLocks noGrp="1"/>
          </p:cNvSpPr>
          <p:nvPr>
            <p:ph type="dt" sz="half" idx="10"/>
          </p:nvPr>
        </p:nvSpPr>
        <p:spPr/>
        <p:txBody>
          <a:bodyPr/>
          <a:lstStyle/>
          <a:p>
            <a:fld id="{5E37AE10-3DDD-47D4-AF27-0A931109C314}" type="datetimeFigureOut">
              <a:rPr lang="en-GB" smtClean="0"/>
              <a:t>04/12/2021</a:t>
            </a:fld>
            <a:endParaRPr lang="en-GB"/>
          </a:p>
        </p:txBody>
      </p:sp>
      <p:sp>
        <p:nvSpPr>
          <p:cNvPr id="6" name="Footer Placeholder 5">
            <a:extLst>
              <a:ext uri="{FF2B5EF4-FFF2-40B4-BE49-F238E27FC236}">
                <a16:creationId xmlns:a16="http://schemas.microsoft.com/office/drawing/2014/main" id="{0FB6D924-BC13-4EB2-9B4B-BA18AE15C78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A1030B-7ED0-4B59-8E21-3B73DFA05024}"/>
              </a:ext>
            </a:extLst>
          </p:cNvPr>
          <p:cNvSpPr>
            <a:spLocks noGrp="1"/>
          </p:cNvSpPr>
          <p:nvPr>
            <p:ph type="sldNum" sz="quarter" idx="12"/>
          </p:nvPr>
        </p:nvSpPr>
        <p:spPr/>
        <p:txBody>
          <a:bodyPr/>
          <a:lstStyle/>
          <a:p>
            <a:fld id="{6E3D1151-39A2-4881-9BDF-DC191AA15ECB}" type="slidenum">
              <a:rPr lang="en-GB" smtClean="0"/>
              <a:t>‹#›</a:t>
            </a:fld>
            <a:endParaRPr lang="en-GB"/>
          </a:p>
        </p:txBody>
      </p:sp>
    </p:spTree>
    <p:extLst>
      <p:ext uri="{BB962C8B-B14F-4D97-AF65-F5344CB8AC3E}">
        <p14:creationId xmlns:p14="http://schemas.microsoft.com/office/powerpoint/2010/main" val="286246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8B25E2-21F3-4CAF-AC33-2CACE4BC7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8BE2857-AE05-4D91-92AA-F971A863E5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BE9D24-DE06-42BC-944C-BA492B8BC5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7AE10-3DDD-47D4-AF27-0A931109C314}" type="datetimeFigureOut">
              <a:rPr lang="en-GB" smtClean="0"/>
              <a:t>04/12/2021</a:t>
            </a:fld>
            <a:endParaRPr lang="en-GB"/>
          </a:p>
        </p:txBody>
      </p:sp>
      <p:sp>
        <p:nvSpPr>
          <p:cNvPr id="5" name="Footer Placeholder 4">
            <a:extLst>
              <a:ext uri="{FF2B5EF4-FFF2-40B4-BE49-F238E27FC236}">
                <a16:creationId xmlns:a16="http://schemas.microsoft.com/office/drawing/2014/main" id="{AF888E30-BE80-4315-B0F4-701444E504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455E217-A4E3-4735-A40F-8D548EB441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D1151-39A2-4881-9BDF-DC191AA15ECB}" type="slidenum">
              <a:rPr lang="en-GB" smtClean="0"/>
              <a:t>‹#›</a:t>
            </a:fld>
            <a:endParaRPr lang="en-GB"/>
          </a:p>
        </p:txBody>
      </p:sp>
    </p:spTree>
    <p:extLst>
      <p:ext uri="{BB962C8B-B14F-4D97-AF65-F5344CB8AC3E}">
        <p14:creationId xmlns:p14="http://schemas.microsoft.com/office/powerpoint/2010/main" val="6827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png"/><Relationship Id="rId3" Type="http://schemas.openxmlformats.org/officeDocument/2006/relationships/image" Target="../media/image250.png"/><Relationship Id="rId7" Type="http://schemas.openxmlformats.org/officeDocument/2006/relationships/image" Target="../media/image290.png"/><Relationship Id="rId12" Type="http://schemas.openxmlformats.org/officeDocument/2006/relationships/image" Target="../media/image34.png"/><Relationship Id="rId2" Type="http://schemas.openxmlformats.org/officeDocument/2006/relationships/image" Target="../media/image240.png"/><Relationship Id="rId1" Type="http://schemas.openxmlformats.org/officeDocument/2006/relationships/slideLayout" Target="../slideLayouts/slideLayout7.xml"/><Relationship Id="rId6" Type="http://schemas.openxmlformats.org/officeDocument/2006/relationships/image" Target="../media/image280.png"/><Relationship Id="rId11" Type="http://schemas.openxmlformats.org/officeDocument/2006/relationships/image" Target="../media/image330.png"/><Relationship Id="rId5" Type="http://schemas.openxmlformats.org/officeDocument/2006/relationships/image" Target="../media/image270.png"/><Relationship Id="rId1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image" Target="../media/image260.png"/><Relationship Id="rId9" Type="http://schemas.openxmlformats.org/officeDocument/2006/relationships/image" Target="../media/image310.png"/><Relationship Id="rId1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360.png"/><Relationship Id="rId12"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50.png"/><Relationship Id="rId11" Type="http://schemas.openxmlformats.org/officeDocument/2006/relationships/image" Target="../media/image48.png"/><Relationship Id="rId5" Type="http://schemas.openxmlformats.org/officeDocument/2006/relationships/image" Target="../media/image340.png"/><Relationship Id="rId10"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380.png"/></Relationships>
</file>

<file path=ppt/slides/_rels/slide17.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7.xml"/><Relationship Id="rId7" Type="http://schemas.openxmlformats.org/officeDocument/2006/relationships/image" Target="../media/image5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90.png"/><Relationship Id="rId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520.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101.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00.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70.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60.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2FFDB5-E9BE-48FE-A2C4-6B736BE63BA7}"/>
              </a:ext>
            </a:extLst>
          </p:cNvPr>
          <p:cNvPicPr>
            <a:picLocks noChangeAspect="1"/>
          </p:cNvPicPr>
          <p:nvPr/>
        </p:nvPicPr>
        <p:blipFill>
          <a:blip r:embed="rId3"/>
          <a:stretch>
            <a:fillRect/>
          </a:stretch>
        </p:blipFill>
        <p:spPr>
          <a:xfrm>
            <a:off x="0" y="0"/>
            <a:ext cx="3101887" cy="478351"/>
          </a:xfrm>
          <a:prstGeom prst="rect">
            <a:avLst/>
          </a:prstGeom>
        </p:spPr>
      </p:pic>
      <p:sp>
        <p:nvSpPr>
          <p:cNvPr id="3" name="Rectangle 2">
            <a:extLst>
              <a:ext uri="{FF2B5EF4-FFF2-40B4-BE49-F238E27FC236}">
                <a16:creationId xmlns:a16="http://schemas.microsoft.com/office/drawing/2014/main" id="{9D23D53C-6C79-4383-9877-32675D735523}"/>
              </a:ext>
            </a:extLst>
          </p:cNvPr>
          <p:cNvSpPr/>
          <p:nvPr/>
        </p:nvSpPr>
        <p:spPr>
          <a:xfrm>
            <a:off x="0" y="609701"/>
            <a:ext cx="12192000" cy="461665"/>
          </a:xfrm>
          <a:prstGeom prst="rect">
            <a:avLst/>
          </a:prstGeom>
        </p:spPr>
        <p:txBody>
          <a:bodyPr wrap="square">
            <a:spAutoFit/>
          </a:bodyPr>
          <a:lstStyle/>
          <a:p>
            <a:pPr marL="342900" indent="-342900">
              <a:buFont typeface="Wingdings" panose="05000000000000000000" pitchFamily="2" charset="2"/>
              <a:buChar char="Ø"/>
            </a:pPr>
            <a:r>
              <a:rPr lang="en-US" sz="2400" dirty="0"/>
              <a:t>Any positive or negative charge q that can be detected can be written as</a:t>
            </a:r>
            <a:endParaRPr lang="en-GB" sz="2400" dirty="0"/>
          </a:p>
        </p:txBody>
      </p:sp>
      <p:pic>
        <p:nvPicPr>
          <p:cNvPr id="4" name="Picture 3">
            <a:extLst>
              <a:ext uri="{FF2B5EF4-FFF2-40B4-BE49-F238E27FC236}">
                <a16:creationId xmlns:a16="http://schemas.microsoft.com/office/drawing/2014/main" id="{16934B75-4BAB-4D25-B5EA-5505C2010C61}"/>
              </a:ext>
            </a:extLst>
          </p:cNvPr>
          <p:cNvPicPr>
            <a:picLocks noChangeAspect="1"/>
          </p:cNvPicPr>
          <p:nvPr/>
        </p:nvPicPr>
        <p:blipFill>
          <a:blip r:embed="rId4"/>
          <a:stretch>
            <a:fillRect/>
          </a:stretch>
        </p:blipFill>
        <p:spPr>
          <a:xfrm>
            <a:off x="2651002" y="1202716"/>
            <a:ext cx="5888441" cy="606468"/>
          </a:xfrm>
          <a:prstGeom prst="rect">
            <a:avLst/>
          </a:prstGeom>
        </p:spPr>
      </p:pic>
      <p:sp>
        <p:nvSpPr>
          <p:cNvPr id="6" name="Rectangle 1">
            <a:extLst>
              <a:ext uri="{FF2B5EF4-FFF2-40B4-BE49-F238E27FC236}">
                <a16:creationId xmlns:a16="http://schemas.microsoft.com/office/drawing/2014/main" id="{D359D134-2A16-43D0-9CA2-1CCB01556D8A}"/>
              </a:ext>
            </a:extLst>
          </p:cNvPr>
          <p:cNvSpPr>
            <a:spLocks noChangeArrowheads="1"/>
          </p:cNvSpPr>
          <p:nvPr/>
        </p:nvSpPr>
        <p:spPr bwMode="auto">
          <a:xfrm>
            <a:off x="5222875" y="3824033"/>
            <a:ext cx="47294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8">
            <a:extLst>
              <a:ext uri="{FF2B5EF4-FFF2-40B4-BE49-F238E27FC236}">
                <a16:creationId xmlns:a16="http://schemas.microsoft.com/office/drawing/2014/main" id="{4D060516-60F7-4975-A555-737FF930855D}"/>
              </a:ext>
            </a:extLst>
          </p:cNvPr>
          <p:cNvSpPr/>
          <p:nvPr/>
        </p:nvSpPr>
        <p:spPr>
          <a:xfrm>
            <a:off x="0" y="1916840"/>
            <a:ext cx="7869462" cy="461665"/>
          </a:xfrm>
          <a:prstGeom prst="rect">
            <a:avLst/>
          </a:prstGeom>
        </p:spPr>
        <p:txBody>
          <a:bodyPr wrap="none">
            <a:spAutoFit/>
          </a:bodyPr>
          <a:lstStyle/>
          <a:p>
            <a:r>
              <a:rPr lang="en-US" sz="2400" dirty="0"/>
              <a:t>in which e, the </a:t>
            </a:r>
            <a:r>
              <a:rPr lang="en-US" sz="2400" b="1" i="1" dirty="0"/>
              <a:t>elementary charge</a:t>
            </a:r>
            <a:r>
              <a:rPr lang="en-US" sz="2400" dirty="0"/>
              <a:t>, has the approximate value</a:t>
            </a:r>
            <a:endParaRPr lang="en-GB" sz="2400" dirty="0"/>
          </a:p>
        </p:txBody>
      </p:sp>
      <p:pic>
        <p:nvPicPr>
          <p:cNvPr id="10" name="Picture 9">
            <a:extLst>
              <a:ext uri="{FF2B5EF4-FFF2-40B4-BE49-F238E27FC236}">
                <a16:creationId xmlns:a16="http://schemas.microsoft.com/office/drawing/2014/main" id="{379203FB-ED9E-4640-8CC9-1A32520B246D}"/>
              </a:ext>
            </a:extLst>
          </p:cNvPr>
          <p:cNvPicPr>
            <a:picLocks noChangeAspect="1"/>
          </p:cNvPicPr>
          <p:nvPr/>
        </p:nvPicPr>
        <p:blipFill>
          <a:blip r:embed="rId5"/>
          <a:stretch>
            <a:fillRect/>
          </a:stretch>
        </p:blipFill>
        <p:spPr>
          <a:xfrm>
            <a:off x="8219495" y="1958415"/>
            <a:ext cx="2979273" cy="378514"/>
          </a:xfrm>
          <a:prstGeom prst="rect">
            <a:avLst/>
          </a:prstGeom>
        </p:spPr>
      </p:pic>
      <p:sp>
        <p:nvSpPr>
          <p:cNvPr id="11" name="Rectangle 10">
            <a:extLst>
              <a:ext uri="{FF2B5EF4-FFF2-40B4-BE49-F238E27FC236}">
                <a16:creationId xmlns:a16="http://schemas.microsoft.com/office/drawing/2014/main" id="{7442C1A7-B47F-4249-B2C1-2817F1100799}"/>
              </a:ext>
            </a:extLst>
          </p:cNvPr>
          <p:cNvSpPr/>
          <p:nvPr/>
        </p:nvSpPr>
        <p:spPr>
          <a:xfrm>
            <a:off x="0" y="2527736"/>
            <a:ext cx="12191999" cy="830997"/>
          </a:xfrm>
          <a:prstGeom prst="rect">
            <a:avLst/>
          </a:prstGeom>
        </p:spPr>
        <p:txBody>
          <a:bodyPr wrap="square">
            <a:spAutoFit/>
          </a:bodyPr>
          <a:lstStyle/>
          <a:p>
            <a:pPr marL="342900" indent="-342900">
              <a:buFont typeface="Wingdings" panose="05000000000000000000" pitchFamily="2" charset="2"/>
              <a:buChar char="Ø"/>
            </a:pPr>
            <a:r>
              <a:rPr lang="en-US" sz="2400" dirty="0"/>
              <a:t>The elementary charge e is one of the important constants of nature. The electron and proton both have a charge of magnitude e </a:t>
            </a:r>
            <a:endParaRPr lang="en-GB" sz="2400" dirty="0"/>
          </a:p>
        </p:txBody>
      </p:sp>
      <p:pic>
        <p:nvPicPr>
          <p:cNvPr id="12" name="Picture 11">
            <a:extLst>
              <a:ext uri="{FF2B5EF4-FFF2-40B4-BE49-F238E27FC236}">
                <a16:creationId xmlns:a16="http://schemas.microsoft.com/office/drawing/2014/main" id="{8A1F6AB7-4EB9-45F7-9CBC-39291C591007}"/>
              </a:ext>
            </a:extLst>
          </p:cNvPr>
          <p:cNvPicPr>
            <a:picLocks noChangeAspect="1"/>
          </p:cNvPicPr>
          <p:nvPr/>
        </p:nvPicPr>
        <p:blipFill>
          <a:blip r:embed="rId6"/>
          <a:stretch>
            <a:fillRect/>
          </a:stretch>
        </p:blipFill>
        <p:spPr>
          <a:xfrm>
            <a:off x="7371783" y="3639314"/>
            <a:ext cx="4674696" cy="2977545"/>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A9B6B0D-C5FB-454E-A37F-F070F5B5F2EF}"/>
                  </a:ext>
                </a:extLst>
              </p:cNvPr>
              <p:cNvSpPr/>
              <p:nvPr/>
            </p:nvSpPr>
            <p:spPr>
              <a:xfrm>
                <a:off x="0" y="3824033"/>
                <a:ext cx="7225949" cy="2308324"/>
              </a:xfrm>
              <a:prstGeom prst="rect">
                <a:avLst/>
              </a:prstGeom>
            </p:spPr>
            <p:txBody>
              <a:bodyPr wrap="square">
                <a:spAutoFit/>
              </a:bodyPr>
              <a:lstStyle/>
              <a:p>
                <a:pPr marL="342900" indent="-342900">
                  <a:buFont typeface="Wingdings" panose="05000000000000000000" pitchFamily="2" charset="2"/>
                  <a:buChar char="Ø"/>
                </a:pPr>
                <a:r>
                  <a:rPr lang="en-US" sz="2400" dirty="0"/>
                  <a:t>When a physical quantity such as charge can have only discrete values rather than any value, we say that the quantity is </a:t>
                </a:r>
                <a:r>
                  <a:rPr lang="en-US" sz="2400" b="1" i="1" dirty="0"/>
                  <a:t>quantized</a:t>
                </a:r>
                <a:r>
                  <a:rPr lang="en-US" sz="2400" dirty="0"/>
                  <a:t>. It is possible, for example, to find a particle that has no charge at all or a charge of </a:t>
                </a:r>
                <a14:m>
                  <m:oMath xmlns:m="http://schemas.openxmlformats.org/officeDocument/2006/math">
                    <m:r>
                      <a:rPr lang="en-US" sz="2400" i="1" dirty="0" smtClean="0">
                        <a:latin typeface="Cambria Math" panose="02040503050406030204" pitchFamily="18" charset="0"/>
                      </a:rPr>
                      <m:t>+10</m:t>
                    </m:r>
                    <m:r>
                      <a:rPr lang="en-US" sz="2400" i="1" dirty="0" smtClean="0">
                        <a:latin typeface="Cambria Math" panose="02040503050406030204" pitchFamily="18" charset="0"/>
                      </a:rPr>
                      <m:t>𝑒</m:t>
                    </m:r>
                    <m:r>
                      <a:rPr lang="en-US" sz="2400" i="1" dirty="0" smtClean="0">
                        <a:latin typeface="Cambria Math" panose="02040503050406030204" pitchFamily="18" charset="0"/>
                      </a:rPr>
                      <m:t> </m:t>
                    </m:r>
                  </m:oMath>
                </a14:m>
                <a:r>
                  <a:rPr lang="en-US" sz="2400" dirty="0"/>
                  <a:t>or </a:t>
                </a:r>
                <a14:m>
                  <m:oMath xmlns:m="http://schemas.openxmlformats.org/officeDocument/2006/math">
                    <m:r>
                      <a:rPr lang="en-US" sz="2400" i="1" dirty="0" smtClean="0">
                        <a:latin typeface="Cambria Math" panose="02040503050406030204" pitchFamily="18" charset="0"/>
                      </a:rPr>
                      <m:t>−6</m:t>
                    </m:r>
                    <m:r>
                      <a:rPr lang="en-US" sz="2400" i="1" dirty="0" smtClean="0">
                        <a:latin typeface="Cambria Math" panose="02040503050406030204" pitchFamily="18" charset="0"/>
                      </a:rPr>
                      <m:t>𝑒</m:t>
                    </m:r>
                  </m:oMath>
                </a14:m>
                <a:r>
                  <a:rPr lang="en-US" sz="2400" dirty="0"/>
                  <a:t>, but not a particle with a charge of, say, </a:t>
                </a:r>
                <a14:m>
                  <m:oMath xmlns:m="http://schemas.openxmlformats.org/officeDocument/2006/math">
                    <m:r>
                      <a:rPr lang="en-US" sz="2400" i="1" dirty="0" smtClean="0">
                        <a:latin typeface="Cambria Math" panose="02040503050406030204" pitchFamily="18" charset="0"/>
                      </a:rPr>
                      <m:t>3.57</m:t>
                    </m:r>
                    <m:r>
                      <a:rPr lang="en-US" sz="2400" i="1" dirty="0" smtClean="0">
                        <a:latin typeface="Cambria Math" panose="02040503050406030204" pitchFamily="18" charset="0"/>
                      </a:rPr>
                      <m:t>𝑒</m:t>
                    </m:r>
                  </m:oMath>
                </a14:m>
                <a:r>
                  <a:rPr lang="en-US" sz="2400" dirty="0"/>
                  <a:t>.</a:t>
                </a:r>
                <a:endParaRPr lang="en-GB" sz="2400" dirty="0"/>
              </a:p>
            </p:txBody>
          </p:sp>
        </mc:Choice>
        <mc:Fallback xmlns="">
          <p:sp>
            <p:nvSpPr>
              <p:cNvPr id="13" name="Rectangle 12">
                <a:extLst>
                  <a:ext uri="{FF2B5EF4-FFF2-40B4-BE49-F238E27FC236}">
                    <a16:creationId xmlns:a16="http://schemas.microsoft.com/office/drawing/2014/main" id="{9A9B6B0D-C5FB-454E-A37F-F070F5B5F2EF}"/>
                  </a:ext>
                </a:extLst>
              </p:cNvPr>
              <p:cNvSpPr>
                <a:spLocks noRot="1" noChangeAspect="1" noMove="1" noResize="1" noEditPoints="1" noAdjustHandles="1" noChangeArrowheads="1" noChangeShapeType="1" noTextEdit="1"/>
              </p:cNvSpPr>
              <p:nvPr/>
            </p:nvSpPr>
            <p:spPr>
              <a:xfrm>
                <a:off x="0" y="3824033"/>
                <a:ext cx="7225949" cy="2308324"/>
              </a:xfrm>
              <a:prstGeom prst="rect">
                <a:avLst/>
              </a:prstGeom>
              <a:blipFill>
                <a:blip r:embed="rId7"/>
                <a:stretch>
                  <a:fillRect l="-1097" t="-2111" r="-2025" b="-5013"/>
                </a:stretch>
              </a:blipFill>
            </p:spPr>
            <p:txBody>
              <a:bodyPr/>
              <a:lstStyle/>
              <a:p>
                <a:r>
                  <a:rPr lang="en-GB">
                    <a:noFill/>
                  </a:rPr>
                  <a:t> </a:t>
                </a:r>
              </a:p>
            </p:txBody>
          </p:sp>
        </mc:Fallback>
      </mc:AlternateContent>
    </p:spTree>
    <p:extLst>
      <p:ext uri="{BB962C8B-B14F-4D97-AF65-F5344CB8AC3E}">
        <p14:creationId xmlns:p14="http://schemas.microsoft.com/office/powerpoint/2010/main" val="27110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C8E668-537D-427F-BB4F-52A3E1D85145}"/>
              </a:ext>
            </a:extLst>
          </p:cNvPr>
          <p:cNvPicPr>
            <a:picLocks noChangeAspect="1"/>
          </p:cNvPicPr>
          <p:nvPr/>
        </p:nvPicPr>
        <p:blipFill>
          <a:blip r:embed="rId2"/>
          <a:stretch>
            <a:fillRect/>
          </a:stretch>
        </p:blipFill>
        <p:spPr>
          <a:xfrm>
            <a:off x="7877981" y="0"/>
            <a:ext cx="4314019" cy="4731136"/>
          </a:xfrm>
          <a:prstGeom prst="rect">
            <a:avLst/>
          </a:prstGeom>
        </p:spPr>
      </p:pic>
      <p:sp>
        <p:nvSpPr>
          <p:cNvPr id="3" name="Rectangle 2">
            <a:extLst>
              <a:ext uri="{FF2B5EF4-FFF2-40B4-BE49-F238E27FC236}">
                <a16:creationId xmlns:a16="http://schemas.microsoft.com/office/drawing/2014/main" id="{E6FDB43A-017B-4422-9F43-889A58DD9A96}"/>
              </a:ext>
            </a:extLst>
          </p:cNvPr>
          <p:cNvSpPr/>
          <p:nvPr/>
        </p:nvSpPr>
        <p:spPr>
          <a:xfrm>
            <a:off x="0" y="0"/>
            <a:ext cx="7877981" cy="2677656"/>
          </a:xfrm>
          <a:prstGeom prst="rect">
            <a:avLst/>
          </a:prstGeom>
        </p:spPr>
        <p:txBody>
          <a:bodyPr wrap="square">
            <a:spAutoFit/>
          </a:bodyPr>
          <a:lstStyle/>
          <a:p>
            <a:r>
              <a:rPr lang="en-US" sz="2400" dirty="0"/>
              <a:t>The figure shows the field lines for two particles with equal positive charges. Now the field lines are curved, but the rules still hold: </a:t>
            </a:r>
          </a:p>
          <a:p>
            <a:pPr marL="457200" indent="-457200">
              <a:buFont typeface="+mj-lt"/>
              <a:buAutoNum type="arabicPeriod"/>
            </a:pPr>
            <a:r>
              <a:rPr lang="en-US" sz="2400" dirty="0"/>
              <a:t>The electric field vector at any given point must be tangent to the field line at that point and in the same direction, as shown for one vector.</a:t>
            </a:r>
          </a:p>
          <a:p>
            <a:pPr marL="457200" indent="-457200">
              <a:buFont typeface="+mj-lt"/>
              <a:buAutoNum type="arabicPeriod"/>
            </a:pPr>
            <a:r>
              <a:rPr lang="en-US" sz="2400" dirty="0"/>
              <a:t>A closer spacing means a larger field magnitude.</a:t>
            </a:r>
            <a:endParaRPr lang="en-GB" sz="2400" dirty="0"/>
          </a:p>
        </p:txBody>
      </p:sp>
      <p:pic>
        <p:nvPicPr>
          <p:cNvPr id="4" name="Picture 3">
            <a:extLst>
              <a:ext uri="{FF2B5EF4-FFF2-40B4-BE49-F238E27FC236}">
                <a16:creationId xmlns:a16="http://schemas.microsoft.com/office/drawing/2014/main" id="{04B98D43-1287-4434-B8A0-7242F92C7930}"/>
              </a:ext>
            </a:extLst>
          </p:cNvPr>
          <p:cNvPicPr>
            <a:picLocks noChangeAspect="1"/>
          </p:cNvPicPr>
          <p:nvPr/>
        </p:nvPicPr>
        <p:blipFill>
          <a:blip r:embed="rId3"/>
          <a:stretch>
            <a:fillRect/>
          </a:stretch>
        </p:blipFill>
        <p:spPr>
          <a:xfrm>
            <a:off x="3938990" y="2886494"/>
            <a:ext cx="3941490" cy="3974142"/>
          </a:xfrm>
          <a:prstGeom prst="rect">
            <a:avLst/>
          </a:prstGeom>
        </p:spPr>
      </p:pic>
      <p:pic>
        <p:nvPicPr>
          <p:cNvPr id="6" name="Picture 5">
            <a:extLst>
              <a:ext uri="{FF2B5EF4-FFF2-40B4-BE49-F238E27FC236}">
                <a16:creationId xmlns:a16="http://schemas.microsoft.com/office/drawing/2014/main" id="{D40C32E4-1C64-4DF3-B22F-B4E2A26D040C}"/>
              </a:ext>
            </a:extLst>
          </p:cNvPr>
          <p:cNvPicPr>
            <a:picLocks noChangeAspect="1"/>
          </p:cNvPicPr>
          <p:nvPr/>
        </p:nvPicPr>
        <p:blipFill rotWithShape="1">
          <a:blip r:embed="rId4">
            <a:extLst>
              <a:ext uri="{28A0092B-C50C-407E-A947-70E740481C1C}">
                <a14:useLocalDpi xmlns:a14="http://schemas.microsoft.com/office/drawing/2010/main" val="0"/>
              </a:ext>
            </a:extLst>
          </a:blip>
          <a:srcRect l="4055" t="50000" r="6494" b="11771"/>
          <a:stretch/>
        </p:blipFill>
        <p:spPr>
          <a:xfrm>
            <a:off x="8162730" y="5041900"/>
            <a:ext cx="3860872" cy="1238816"/>
          </a:xfrm>
          <a:prstGeom prst="rect">
            <a:avLst/>
          </a:prstGeom>
        </p:spPr>
      </p:pic>
    </p:spTree>
    <p:extLst>
      <p:ext uri="{BB962C8B-B14F-4D97-AF65-F5344CB8AC3E}">
        <p14:creationId xmlns:p14="http://schemas.microsoft.com/office/powerpoint/2010/main" val="24298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6F199-DE62-46EB-8E7E-E8BE858B23FC}"/>
              </a:ext>
            </a:extLst>
          </p:cNvPr>
          <p:cNvPicPr>
            <a:picLocks noChangeAspect="1"/>
          </p:cNvPicPr>
          <p:nvPr/>
        </p:nvPicPr>
        <p:blipFill>
          <a:blip r:embed="rId2"/>
          <a:stretch>
            <a:fillRect/>
          </a:stretch>
        </p:blipFill>
        <p:spPr>
          <a:xfrm>
            <a:off x="0" y="0"/>
            <a:ext cx="6096000" cy="375037"/>
          </a:xfrm>
          <a:prstGeom prst="rect">
            <a:avLst/>
          </a:prstGeom>
        </p:spPr>
      </p:pic>
      <p:sp>
        <p:nvSpPr>
          <p:cNvPr id="3" name="Rectangle 2">
            <a:extLst>
              <a:ext uri="{FF2B5EF4-FFF2-40B4-BE49-F238E27FC236}">
                <a16:creationId xmlns:a16="http://schemas.microsoft.com/office/drawing/2014/main" id="{F3AE2C1A-9DA2-4DC9-BF8B-DFA270B4F1CE}"/>
              </a:ext>
            </a:extLst>
          </p:cNvPr>
          <p:cNvSpPr/>
          <p:nvPr/>
        </p:nvSpPr>
        <p:spPr>
          <a:xfrm>
            <a:off x="0" y="516289"/>
            <a:ext cx="6644448" cy="461665"/>
          </a:xfrm>
          <a:prstGeom prst="rect">
            <a:avLst/>
          </a:prstGeom>
        </p:spPr>
        <p:txBody>
          <a:bodyPr wrap="none">
            <a:spAutoFit/>
          </a:bodyPr>
          <a:lstStyle/>
          <a:p>
            <a:pPr marL="342900" indent="-342900">
              <a:buFont typeface="Wingdings" panose="05000000000000000000" pitchFamily="2" charset="2"/>
              <a:buChar char="Ø"/>
            </a:pPr>
            <a:r>
              <a:rPr lang="en-US" sz="2400" dirty="0"/>
              <a:t>To find the electric field due to a charged particle</a:t>
            </a:r>
            <a:endParaRPr lang="en-GB" sz="2400" dirty="0"/>
          </a:p>
        </p:txBody>
      </p:sp>
      <p:pic>
        <p:nvPicPr>
          <p:cNvPr id="4" name="Picture 3">
            <a:extLst>
              <a:ext uri="{FF2B5EF4-FFF2-40B4-BE49-F238E27FC236}">
                <a16:creationId xmlns:a16="http://schemas.microsoft.com/office/drawing/2014/main" id="{05572877-3D85-4A57-A466-388BCBE920BD}"/>
              </a:ext>
            </a:extLst>
          </p:cNvPr>
          <p:cNvPicPr>
            <a:picLocks noChangeAspect="1"/>
          </p:cNvPicPr>
          <p:nvPr/>
        </p:nvPicPr>
        <p:blipFill>
          <a:blip r:embed="rId3"/>
          <a:stretch>
            <a:fillRect/>
          </a:stretch>
        </p:blipFill>
        <p:spPr>
          <a:xfrm>
            <a:off x="4021338" y="1592906"/>
            <a:ext cx="2874552" cy="970791"/>
          </a:xfrm>
          <a:prstGeom prst="rect">
            <a:avLst/>
          </a:prstGeom>
        </p:spPr>
      </p:pic>
      <p:pic>
        <p:nvPicPr>
          <p:cNvPr id="5" name="Picture 4">
            <a:extLst>
              <a:ext uri="{FF2B5EF4-FFF2-40B4-BE49-F238E27FC236}">
                <a16:creationId xmlns:a16="http://schemas.microsoft.com/office/drawing/2014/main" id="{CDAB6082-914F-4C7A-BFBB-38999AC4829D}"/>
              </a:ext>
            </a:extLst>
          </p:cNvPr>
          <p:cNvPicPr>
            <a:picLocks noChangeAspect="1"/>
          </p:cNvPicPr>
          <p:nvPr/>
        </p:nvPicPr>
        <p:blipFill>
          <a:blip r:embed="rId4"/>
          <a:stretch>
            <a:fillRect/>
          </a:stretch>
        </p:blipFill>
        <p:spPr>
          <a:xfrm>
            <a:off x="3394899" y="3117739"/>
            <a:ext cx="5870436" cy="1095815"/>
          </a:xfrm>
          <a:prstGeom prst="rect">
            <a:avLst/>
          </a:prstGeom>
        </p:spPr>
      </p:pic>
      <p:sp>
        <p:nvSpPr>
          <p:cNvPr id="6" name="Rectangle 5">
            <a:extLst>
              <a:ext uri="{FF2B5EF4-FFF2-40B4-BE49-F238E27FC236}">
                <a16:creationId xmlns:a16="http://schemas.microsoft.com/office/drawing/2014/main" id="{617AD16A-C43A-447E-9DB5-A2D01F1A78B0}"/>
              </a:ext>
            </a:extLst>
          </p:cNvPr>
          <p:cNvSpPr/>
          <p:nvPr/>
        </p:nvSpPr>
        <p:spPr>
          <a:xfrm>
            <a:off x="0" y="1006217"/>
            <a:ext cx="12192000" cy="461665"/>
          </a:xfrm>
          <a:prstGeom prst="rect">
            <a:avLst/>
          </a:prstGeom>
        </p:spPr>
        <p:txBody>
          <a:bodyPr wrap="square">
            <a:spAutoFit/>
          </a:bodyPr>
          <a:lstStyle/>
          <a:p>
            <a:r>
              <a:rPr lang="en-US" sz="2400" dirty="0">
                <a:solidFill>
                  <a:srgbClr val="231F20"/>
                </a:solidFill>
                <a:latin typeface="TimesTen-Roman"/>
              </a:rPr>
              <a:t>From Coulomb’s law, the force on the test charge due to the particle with charge </a:t>
            </a:r>
            <a:r>
              <a:rPr lang="en-US" sz="2400" i="1" dirty="0">
                <a:solidFill>
                  <a:srgbClr val="231F20"/>
                </a:solidFill>
                <a:latin typeface="TimesTen-Italic"/>
              </a:rPr>
              <a:t>q </a:t>
            </a:r>
            <a:r>
              <a:rPr lang="en-US" sz="2400" dirty="0">
                <a:solidFill>
                  <a:srgbClr val="231F20"/>
                </a:solidFill>
                <a:latin typeface="TimesTen-Roman"/>
              </a:rPr>
              <a:t>is</a:t>
            </a:r>
            <a:r>
              <a:rPr lang="en-US" sz="2400" dirty="0"/>
              <a:t> </a:t>
            </a:r>
            <a:endParaRPr lang="en-GB" sz="2400" dirty="0"/>
          </a:p>
        </p:txBody>
      </p:sp>
      <p:sp>
        <p:nvSpPr>
          <p:cNvPr id="7" name="Rectangle 6">
            <a:extLst>
              <a:ext uri="{FF2B5EF4-FFF2-40B4-BE49-F238E27FC236}">
                <a16:creationId xmlns:a16="http://schemas.microsoft.com/office/drawing/2014/main" id="{41F1C27F-D6BC-465E-9D56-6300004B5F69}"/>
              </a:ext>
            </a:extLst>
          </p:cNvPr>
          <p:cNvSpPr/>
          <p:nvPr/>
        </p:nvSpPr>
        <p:spPr>
          <a:xfrm>
            <a:off x="0" y="2609886"/>
            <a:ext cx="6096000" cy="461665"/>
          </a:xfrm>
          <a:prstGeom prst="rect">
            <a:avLst/>
          </a:prstGeom>
        </p:spPr>
        <p:txBody>
          <a:bodyPr>
            <a:spAutoFit/>
          </a:bodyPr>
          <a:lstStyle/>
          <a:p>
            <a:r>
              <a:rPr lang="en-US" sz="2400" dirty="0">
                <a:solidFill>
                  <a:srgbClr val="231F20"/>
                </a:solidFill>
                <a:latin typeface="TimesTen-Roman"/>
              </a:rPr>
              <a:t>The electric field set up by the particle </a:t>
            </a:r>
            <a:endParaRPr lang="en-GB" sz="2400" dirty="0"/>
          </a:p>
        </p:txBody>
      </p:sp>
      <p:pic>
        <p:nvPicPr>
          <p:cNvPr id="8" name="Picture 7">
            <a:extLst>
              <a:ext uri="{FF2B5EF4-FFF2-40B4-BE49-F238E27FC236}">
                <a16:creationId xmlns:a16="http://schemas.microsoft.com/office/drawing/2014/main" id="{7002C70A-1B27-4D83-BB0F-70B6593F21E4}"/>
              </a:ext>
            </a:extLst>
          </p:cNvPr>
          <p:cNvPicPr>
            <a:picLocks noChangeAspect="1"/>
          </p:cNvPicPr>
          <p:nvPr/>
        </p:nvPicPr>
        <p:blipFill>
          <a:blip r:embed="rId5"/>
          <a:stretch>
            <a:fillRect/>
          </a:stretch>
        </p:blipFill>
        <p:spPr>
          <a:xfrm>
            <a:off x="3470678" y="4604057"/>
            <a:ext cx="4905428" cy="930552"/>
          </a:xfrm>
          <a:prstGeom prst="rect">
            <a:avLst/>
          </a:prstGeom>
        </p:spPr>
      </p:pic>
      <p:sp>
        <p:nvSpPr>
          <p:cNvPr id="9" name="TextBox 8">
            <a:extLst>
              <a:ext uri="{FF2B5EF4-FFF2-40B4-BE49-F238E27FC236}">
                <a16:creationId xmlns:a16="http://schemas.microsoft.com/office/drawing/2014/main" id="{110E6116-401E-4500-8B7B-3CF51921D65B}"/>
              </a:ext>
            </a:extLst>
          </p:cNvPr>
          <p:cNvSpPr txBox="1"/>
          <p:nvPr/>
        </p:nvSpPr>
        <p:spPr>
          <a:xfrm>
            <a:off x="0" y="4373224"/>
            <a:ext cx="2138727" cy="461665"/>
          </a:xfrm>
          <a:prstGeom prst="rect">
            <a:avLst/>
          </a:prstGeom>
          <a:noFill/>
        </p:spPr>
        <p:txBody>
          <a:bodyPr wrap="none" rtlCol="0">
            <a:spAutoFit/>
          </a:bodyPr>
          <a:lstStyle/>
          <a:p>
            <a:r>
              <a:rPr lang="en-GB" sz="2400" dirty="0"/>
              <a:t>The magnitude </a:t>
            </a:r>
          </a:p>
        </p:txBody>
      </p:sp>
      <p:sp>
        <p:nvSpPr>
          <p:cNvPr id="10" name="Rectangle 9">
            <a:extLst>
              <a:ext uri="{FF2B5EF4-FFF2-40B4-BE49-F238E27FC236}">
                <a16:creationId xmlns:a16="http://schemas.microsoft.com/office/drawing/2014/main" id="{92F35410-1BD0-47AC-9CF1-26BD8DD9A5DA}"/>
              </a:ext>
            </a:extLst>
          </p:cNvPr>
          <p:cNvSpPr/>
          <p:nvPr/>
        </p:nvSpPr>
        <p:spPr>
          <a:xfrm>
            <a:off x="-15156" y="5528751"/>
            <a:ext cx="6543779" cy="461665"/>
          </a:xfrm>
          <a:prstGeom prst="rect">
            <a:avLst/>
          </a:prstGeom>
        </p:spPr>
        <p:txBody>
          <a:bodyPr wrap="none">
            <a:spAutoFit/>
          </a:bodyPr>
          <a:lstStyle/>
          <a:p>
            <a:r>
              <a:rPr lang="en-US" sz="2400" dirty="0"/>
              <a:t>Electric fields obeys the principle of superposition. </a:t>
            </a:r>
            <a:endParaRPr lang="en-GB" sz="2400" dirty="0"/>
          </a:p>
        </p:txBody>
      </p:sp>
      <p:grpSp>
        <p:nvGrpSpPr>
          <p:cNvPr id="13" name="Group 12">
            <a:extLst>
              <a:ext uri="{FF2B5EF4-FFF2-40B4-BE49-F238E27FC236}">
                <a16:creationId xmlns:a16="http://schemas.microsoft.com/office/drawing/2014/main" id="{2385B37D-3830-457F-A52E-E42085C233BB}"/>
              </a:ext>
            </a:extLst>
          </p:cNvPr>
          <p:cNvGrpSpPr/>
          <p:nvPr/>
        </p:nvGrpSpPr>
        <p:grpSpPr>
          <a:xfrm>
            <a:off x="4021338" y="6113559"/>
            <a:ext cx="3980925" cy="597296"/>
            <a:chOff x="4021338" y="6113559"/>
            <a:chExt cx="3980925" cy="597296"/>
          </a:xfrm>
        </p:grpSpPr>
        <p:pic>
          <p:nvPicPr>
            <p:cNvPr id="11" name="Picture 10">
              <a:extLst>
                <a:ext uri="{FF2B5EF4-FFF2-40B4-BE49-F238E27FC236}">
                  <a16:creationId xmlns:a16="http://schemas.microsoft.com/office/drawing/2014/main" id="{6F4C84C8-47E7-4593-BF13-3488C313B35A}"/>
                </a:ext>
              </a:extLst>
            </p:cNvPr>
            <p:cNvPicPr>
              <a:picLocks noChangeAspect="1"/>
            </p:cNvPicPr>
            <p:nvPr/>
          </p:nvPicPr>
          <p:blipFill>
            <a:blip r:embed="rId6"/>
            <a:stretch>
              <a:fillRect/>
            </a:stretch>
          </p:blipFill>
          <p:spPr>
            <a:xfrm>
              <a:off x="4367291" y="6113559"/>
              <a:ext cx="3634972" cy="597296"/>
            </a:xfrm>
            <a:prstGeom prst="rect">
              <a:avLst/>
            </a:prstGeom>
          </p:spPr>
        </p:pic>
        <p:pic>
          <p:nvPicPr>
            <p:cNvPr id="12" name="Picture 11">
              <a:extLst>
                <a:ext uri="{FF2B5EF4-FFF2-40B4-BE49-F238E27FC236}">
                  <a16:creationId xmlns:a16="http://schemas.microsoft.com/office/drawing/2014/main" id="{69E67FED-B43B-44AE-B77C-0D63DC0EBBBD}"/>
                </a:ext>
              </a:extLst>
            </p:cNvPr>
            <p:cNvPicPr>
              <a:picLocks noChangeAspect="1"/>
            </p:cNvPicPr>
            <p:nvPr/>
          </p:nvPicPr>
          <p:blipFill rotWithShape="1">
            <a:blip r:embed="rId7"/>
            <a:srcRect r="43039" b="4711"/>
            <a:stretch/>
          </p:blipFill>
          <p:spPr>
            <a:xfrm>
              <a:off x="4021338" y="6131668"/>
              <a:ext cx="353636" cy="415217"/>
            </a:xfrm>
            <a:prstGeom prst="rect">
              <a:avLst/>
            </a:prstGeom>
          </p:spPr>
        </p:pic>
      </p:grpSp>
    </p:spTree>
    <p:extLst>
      <p:ext uri="{BB962C8B-B14F-4D97-AF65-F5344CB8AC3E}">
        <p14:creationId xmlns:p14="http://schemas.microsoft.com/office/powerpoint/2010/main" val="395029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8BA32F-20FF-4543-ACF8-44176B3FB1B0}"/>
              </a:ext>
            </a:extLst>
          </p:cNvPr>
          <p:cNvPicPr>
            <a:picLocks noChangeAspect="1"/>
          </p:cNvPicPr>
          <p:nvPr/>
        </p:nvPicPr>
        <p:blipFill>
          <a:blip r:embed="rId2"/>
          <a:stretch>
            <a:fillRect/>
          </a:stretch>
        </p:blipFill>
        <p:spPr>
          <a:xfrm>
            <a:off x="0" y="0"/>
            <a:ext cx="9346077" cy="2321186"/>
          </a:xfrm>
          <a:prstGeom prst="rect">
            <a:avLst/>
          </a:prstGeom>
        </p:spPr>
      </p:pic>
      <p:sp>
        <p:nvSpPr>
          <p:cNvPr id="3" name="Rectangle 2">
            <a:extLst>
              <a:ext uri="{FF2B5EF4-FFF2-40B4-BE49-F238E27FC236}">
                <a16:creationId xmlns:a16="http://schemas.microsoft.com/office/drawing/2014/main" id="{F838614A-B491-4B0F-88E6-EFD10AF2E144}"/>
              </a:ext>
            </a:extLst>
          </p:cNvPr>
          <p:cNvSpPr/>
          <p:nvPr/>
        </p:nvSpPr>
        <p:spPr>
          <a:xfrm>
            <a:off x="1353919" y="2321186"/>
            <a:ext cx="7507173" cy="830997"/>
          </a:xfrm>
          <a:prstGeom prst="rect">
            <a:avLst/>
          </a:prstGeom>
        </p:spPr>
        <p:txBody>
          <a:bodyPr wrap="square">
            <a:spAutoFit/>
          </a:bodyPr>
          <a:lstStyle/>
          <a:p>
            <a:r>
              <a:rPr lang="en-US" sz="2400" dirty="0">
                <a:solidFill>
                  <a:srgbClr val="242021"/>
                </a:solidFill>
                <a:latin typeface="TimesTenLTStd-Roman"/>
              </a:rPr>
              <a:t>(a) rightward; (b) leftward; (c) leftward; (d) rightward</a:t>
            </a:r>
            <a:br>
              <a:rPr lang="en-US" sz="2400" dirty="0">
                <a:solidFill>
                  <a:srgbClr val="242021"/>
                </a:solidFill>
                <a:latin typeface="TimesTenLTStd-Roman"/>
              </a:rPr>
            </a:br>
            <a:r>
              <a:rPr lang="en-US" sz="2400" dirty="0">
                <a:solidFill>
                  <a:srgbClr val="242021"/>
                </a:solidFill>
                <a:latin typeface="TimesTenLTStd-Roman"/>
              </a:rPr>
              <a:t>(p and e have same charge magnitude, and p is farther)</a:t>
            </a:r>
            <a:r>
              <a:rPr lang="en-US" sz="2400" dirty="0"/>
              <a:t> </a:t>
            </a:r>
            <a:endParaRPr lang="en-GB" sz="2400" dirty="0"/>
          </a:p>
        </p:txBody>
      </p:sp>
    </p:spTree>
    <p:extLst>
      <p:ext uri="{BB962C8B-B14F-4D97-AF65-F5344CB8AC3E}">
        <p14:creationId xmlns:p14="http://schemas.microsoft.com/office/powerpoint/2010/main" val="75732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32D84DD-26A7-421C-A8D6-E448392DDA25}"/>
              </a:ext>
            </a:extLst>
          </p:cNvPr>
          <p:cNvGrpSpPr/>
          <p:nvPr/>
        </p:nvGrpSpPr>
        <p:grpSpPr>
          <a:xfrm>
            <a:off x="187639" y="2970584"/>
            <a:ext cx="4403411" cy="3544516"/>
            <a:chOff x="6759487" y="1626723"/>
            <a:chExt cx="3153877" cy="2712888"/>
          </a:xfrm>
        </p:grpSpPr>
        <p:cxnSp>
          <p:nvCxnSpPr>
            <p:cNvPr id="3" name="Straight Arrow Connector 2">
              <a:extLst>
                <a:ext uri="{FF2B5EF4-FFF2-40B4-BE49-F238E27FC236}">
                  <a16:creationId xmlns:a16="http://schemas.microsoft.com/office/drawing/2014/main" id="{C20534FD-5397-4756-AAFC-EE978F807DE6}"/>
                </a:ext>
              </a:extLst>
            </p:cNvPr>
            <p:cNvCxnSpPr/>
            <p:nvPr/>
          </p:nvCxnSpPr>
          <p:spPr>
            <a:xfrm>
              <a:off x="8396314" y="1626723"/>
              <a:ext cx="0" cy="2712888"/>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6938C8B7-CCFF-4685-8697-53D02F5C5DEB}"/>
                </a:ext>
              </a:extLst>
            </p:cNvPr>
            <p:cNvCxnSpPr>
              <a:cxnSpLocks/>
            </p:cNvCxnSpPr>
            <p:nvPr/>
          </p:nvCxnSpPr>
          <p:spPr>
            <a:xfrm>
              <a:off x="6759487" y="2983167"/>
              <a:ext cx="3132199"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F559CF8-6BD6-40CD-8104-8AC8F579B842}"/>
                </a:ext>
              </a:extLst>
            </p:cNvPr>
            <p:cNvSpPr/>
            <p:nvPr/>
          </p:nvSpPr>
          <p:spPr>
            <a:xfrm>
              <a:off x="7350565" y="2077609"/>
              <a:ext cx="227336" cy="227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0FFE487-9372-4224-A9C8-FDFA328294BC}"/>
                </a:ext>
              </a:extLst>
            </p:cNvPr>
            <p:cNvSpPr/>
            <p:nvPr/>
          </p:nvSpPr>
          <p:spPr>
            <a:xfrm>
              <a:off x="9214728" y="3830631"/>
              <a:ext cx="227336" cy="227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EA9C708F-89F6-4334-A7F5-61847E1C193C}"/>
                </a:ext>
              </a:extLst>
            </p:cNvPr>
            <p:cNvSpPr/>
            <p:nvPr/>
          </p:nvSpPr>
          <p:spPr>
            <a:xfrm>
              <a:off x="9214728" y="2077609"/>
              <a:ext cx="227336" cy="2273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DC59849-C5F2-4774-8AC9-09A8A7414EE4}"/>
                    </a:ext>
                  </a:extLst>
                </p:cNvPr>
                <p:cNvSpPr txBox="1"/>
                <p:nvPr/>
              </p:nvSpPr>
              <p:spPr>
                <a:xfrm>
                  <a:off x="7001615" y="1709000"/>
                  <a:ext cx="9335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=2</m:t>
                        </m:r>
                      </m:oMath>
                    </m:oMathPara>
                  </a14:m>
                  <a:endParaRPr lang="en-GB" sz="2400" dirty="0"/>
                </a:p>
              </p:txBody>
            </p:sp>
          </mc:Choice>
          <mc:Fallback xmlns="">
            <p:sp>
              <p:nvSpPr>
                <p:cNvPr id="11" name="TextBox 10">
                  <a:extLst>
                    <a:ext uri="{FF2B5EF4-FFF2-40B4-BE49-F238E27FC236}">
                      <a16:creationId xmlns:a16="http://schemas.microsoft.com/office/drawing/2014/main" id="{BDC59849-C5F2-4774-8AC9-09A8A7414EE4}"/>
                    </a:ext>
                  </a:extLst>
                </p:cNvPr>
                <p:cNvSpPr txBox="1">
                  <a:spLocks noRot="1" noChangeAspect="1" noMove="1" noResize="1" noEditPoints="1" noAdjustHandles="1" noChangeArrowheads="1" noChangeShapeType="1" noTextEdit="1"/>
                </p:cNvSpPr>
                <p:nvPr/>
              </p:nvSpPr>
              <p:spPr>
                <a:xfrm>
                  <a:off x="7001615" y="1709000"/>
                  <a:ext cx="933589" cy="3693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347006-884D-46B8-BFBA-3071F801E2D9}"/>
                    </a:ext>
                  </a:extLst>
                </p:cNvPr>
                <p:cNvSpPr txBox="1"/>
                <p:nvPr/>
              </p:nvSpPr>
              <p:spPr>
                <a:xfrm>
                  <a:off x="8743428" y="3970279"/>
                  <a:ext cx="11699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=−2</m:t>
                        </m:r>
                      </m:oMath>
                    </m:oMathPara>
                  </a14:m>
                  <a:endParaRPr lang="en-GB" sz="2400" dirty="0"/>
                </a:p>
              </p:txBody>
            </p:sp>
          </mc:Choice>
          <mc:Fallback xmlns="">
            <p:sp>
              <p:nvSpPr>
                <p:cNvPr id="12" name="TextBox 11">
                  <a:extLst>
                    <a:ext uri="{FF2B5EF4-FFF2-40B4-BE49-F238E27FC236}">
                      <a16:creationId xmlns:a16="http://schemas.microsoft.com/office/drawing/2014/main" id="{4A347006-884D-46B8-BFBA-3071F801E2D9}"/>
                    </a:ext>
                  </a:extLst>
                </p:cNvPr>
                <p:cNvSpPr txBox="1">
                  <a:spLocks noRot="1" noChangeAspect="1" noMove="1" noResize="1" noEditPoints="1" noAdjustHandles="1" noChangeArrowheads="1" noChangeShapeType="1" noTextEdit="1"/>
                </p:cNvSpPr>
                <p:nvPr/>
              </p:nvSpPr>
              <p:spPr>
                <a:xfrm>
                  <a:off x="8743428" y="3970279"/>
                  <a:ext cx="1169936" cy="369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05F9D-578D-4B8B-B6D7-C6310FA470D6}"/>
                    </a:ext>
                  </a:extLst>
                </p:cNvPr>
                <p:cNvSpPr txBox="1"/>
                <p:nvPr/>
              </p:nvSpPr>
              <p:spPr>
                <a:xfrm>
                  <a:off x="8858042" y="1715498"/>
                  <a:ext cx="9407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=4</m:t>
                        </m:r>
                      </m:oMath>
                    </m:oMathPara>
                  </a14:m>
                  <a:endParaRPr lang="en-GB" sz="2400" dirty="0"/>
                </a:p>
              </p:txBody>
            </p:sp>
          </mc:Choice>
          <mc:Fallback xmlns="">
            <p:sp>
              <p:nvSpPr>
                <p:cNvPr id="13" name="TextBox 12">
                  <a:extLst>
                    <a:ext uri="{FF2B5EF4-FFF2-40B4-BE49-F238E27FC236}">
                      <a16:creationId xmlns:a16="http://schemas.microsoft.com/office/drawing/2014/main" id="{95305F9D-578D-4B8B-B6D7-C6310FA470D6}"/>
                    </a:ext>
                  </a:extLst>
                </p:cNvPr>
                <p:cNvSpPr txBox="1">
                  <a:spLocks noRot="1" noChangeAspect="1" noMove="1" noResize="1" noEditPoints="1" noAdjustHandles="1" noChangeArrowheads="1" noChangeShapeType="1" noTextEdit="1"/>
                </p:cNvSpPr>
                <p:nvPr/>
              </p:nvSpPr>
              <p:spPr>
                <a:xfrm>
                  <a:off x="8858042" y="1715498"/>
                  <a:ext cx="940707"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892E4B6-3961-4FB0-B7D7-3780777FA923}"/>
                    </a:ext>
                  </a:extLst>
                </p:cNvPr>
                <p:cNvSpPr txBox="1"/>
                <p:nvPr/>
              </p:nvSpPr>
              <p:spPr>
                <a:xfrm>
                  <a:off x="7339199" y="2062263"/>
                  <a:ext cx="2500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effectLst>
                              <a:outerShdw blurRad="38100" dist="38100" dir="2700000" algn="tl">
                                <a:srgbClr val="000000">
                                  <a:alpha val="43137"/>
                                </a:srgbClr>
                              </a:outerShdw>
                            </a:effectLst>
                            <a:latin typeface="Cambria Math" panose="02040503050406030204" pitchFamily="18" charset="0"/>
                          </a:rPr>
                          <m:t>+</m:t>
                        </m:r>
                      </m:oMath>
                    </m:oMathPara>
                  </a14:m>
                  <a:endParaRPr lang="en-GB" sz="2000" b="1" dirty="0">
                    <a:effectLst>
                      <a:outerShdw blurRad="38100" dist="38100" dir="2700000" algn="tl">
                        <a:srgbClr val="000000">
                          <a:alpha val="43137"/>
                        </a:srgbClr>
                      </a:outerShdw>
                    </a:effectLst>
                  </a:endParaRPr>
                </a:p>
              </p:txBody>
            </p:sp>
          </mc:Choice>
          <mc:Fallback xmlns="">
            <p:sp>
              <p:nvSpPr>
                <p:cNvPr id="14" name="TextBox 13">
                  <a:extLst>
                    <a:ext uri="{FF2B5EF4-FFF2-40B4-BE49-F238E27FC236}">
                      <a16:creationId xmlns:a16="http://schemas.microsoft.com/office/drawing/2014/main" id="{B892E4B6-3961-4FB0-B7D7-3780777FA923}"/>
                    </a:ext>
                  </a:extLst>
                </p:cNvPr>
                <p:cNvSpPr txBox="1">
                  <a:spLocks noRot="1" noChangeAspect="1" noMove="1" noResize="1" noEditPoints="1" noAdjustHandles="1" noChangeArrowheads="1" noChangeShapeType="1" noTextEdit="1"/>
                </p:cNvSpPr>
                <p:nvPr/>
              </p:nvSpPr>
              <p:spPr>
                <a:xfrm>
                  <a:off x="7339199" y="2062263"/>
                  <a:ext cx="250068" cy="307777"/>
                </a:xfrm>
                <a:prstGeom prst="rect">
                  <a:avLst/>
                </a:prstGeom>
                <a:blipFill>
                  <a:blip r:embed="rId5"/>
                  <a:stretch>
                    <a:fillRect l="-3509" r="-877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C2A014-3448-459F-A2F2-26F52B83ED13}"/>
                    </a:ext>
                  </a:extLst>
                </p:cNvPr>
                <p:cNvSpPr txBox="1"/>
                <p:nvPr/>
              </p:nvSpPr>
              <p:spPr>
                <a:xfrm>
                  <a:off x="9203362" y="3816390"/>
                  <a:ext cx="2500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effectLst>
                              <a:outerShdw blurRad="38100" dist="38100" dir="2700000" algn="tl">
                                <a:srgbClr val="000000">
                                  <a:alpha val="43137"/>
                                </a:srgbClr>
                              </a:outerShdw>
                            </a:effectLst>
                            <a:latin typeface="Cambria Math" panose="02040503050406030204" pitchFamily="18" charset="0"/>
                          </a:rPr>
                          <m:t>−</m:t>
                        </m:r>
                      </m:oMath>
                    </m:oMathPara>
                  </a14:m>
                  <a:endParaRPr lang="en-GB" sz="2000" b="1" dirty="0">
                    <a:effectLst>
                      <a:outerShdw blurRad="38100" dist="38100" dir="2700000" algn="tl">
                        <a:srgbClr val="000000">
                          <a:alpha val="43137"/>
                        </a:srgbClr>
                      </a:outerShdw>
                    </a:effectLst>
                  </a:endParaRPr>
                </a:p>
              </p:txBody>
            </p:sp>
          </mc:Choice>
          <mc:Fallback xmlns="">
            <p:sp>
              <p:nvSpPr>
                <p:cNvPr id="15" name="TextBox 14">
                  <a:extLst>
                    <a:ext uri="{FF2B5EF4-FFF2-40B4-BE49-F238E27FC236}">
                      <a16:creationId xmlns:a16="http://schemas.microsoft.com/office/drawing/2014/main" id="{C1C2A014-3448-459F-A2F2-26F52B83ED13}"/>
                    </a:ext>
                  </a:extLst>
                </p:cNvPr>
                <p:cNvSpPr txBox="1">
                  <a:spLocks noRot="1" noChangeAspect="1" noMove="1" noResize="1" noEditPoints="1" noAdjustHandles="1" noChangeArrowheads="1" noChangeShapeType="1" noTextEdit="1"/>
                </p:cNvSpPr>
                <p:nvPr/>
              </p:nvSpPr>
              <p:spPr>
                <a:xfrm>
                  <a:off x="9203362" y="3816390"/>
                  <a:ext cx="250068" cy="3077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8BA4FE0-5106-4157-A26C-05A7FC727B6B}"/>
                    </a:ext>
                  </a:extLst>
                </p:cNvPr>
                <p:cNvSpPr txBox="1"/>
                <p:nvPr/>
              </p:nvSpPr>
              <p:spPr>
                <a:xfrm>
                  <a:off x="9200549" y="2062263"/>
                  <a:ext cx="2500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1" i="1" smtClean="0">
                            <a:effectLst>
                              <a:outerShdw blurRad="38100" dist="38100" dir="2700000" algn="tl">
                                <a:srgbClr val="000000">
                                  <a:alpha val="43137"/>
                                </a:srgbClr>
                              </a:outerShdw>
                            </a:effectLst>
                            <a:latin typeface="Cambria Math" panose="02040503050406030204" pitchFamily="18" charset="0"/>
                          </a:rPr>
                          <m:t>+</m:t>
                        </m:r>
                      </m:oMath>
                    </m:oMathPara>
                  </a14:m>
                  <a:endParaRPr lang="en-GB" sz="2000" b="1" dirty="0">
                    <a:effectLst>
                      <a:outerShdw blurRad="38100" dist="38100" dir="2700000" algn="tl">
                        <a:srgbClr val="000000">
                          <a:alpha val="43137"/>
                        </a:srgbClr>
                      </a:outerShdw>
                    </a:effectLst>
                  </a:endParaRPr>
                </a:p>
              </p:txBody>
            </p:sp>
          </mc:Choice>
          <mc:Fallback xmlns="">
            <p:sp>
              <p:nvSpPr>
                <p:cNvPr id="16" name="TextBox 15">
                  <a:extLst>
                    <a:ext uri="{FF2B5EF4-FFF2-40B4-BE49-F238E27FC236}">
                      <a16:creationId xmlns:a16="http://schemas.microsoft.com/office/drawing/2014/main" id="{08BA4FE0-5106-4157-A26C-05A7FC727B6B}"/>
                    </a:ext>
                  </a:extLst>
                </p:cNvPr>
                <p:cNvSpPr txBox="1">
                  <a:spLocks noRot="1" noChangeAspect="1" noMove="1" noResize="1" noEditPoints="1" noAdjustHandles="1" noChangeArrowheads="1" noChangeShapeType="1" noTextEdit="1"/>
                </p:cNvSpPr>
                <p:nvPr/>
              </p:nvSpPr>
              <p:spPr>
                <a:xfrm>
                  <a:off x="9200549" y="2062263"/>
                  <a:ext cx="250068" cy="307777"/>
                </a:xfrm>
                <a:prstGeom prst="rect">
                  <a:avLst/>
                </a:prstGeom>
                <a:blipFill>
                  <a:blip r:embed="rId7"/>
                  <a:stretch>
                    <a:fillRect l="-3509" r="-8772"/>
                  </a:stretch>
                </a:blipFill>
              </p:spPr>
              <p:txBody>
                <a:bodyPr/>
                <a:lstStyle/>
                <a:p>
                  <a:r>
                    <a:rPr lang="en-GB">
                      <a:noFill/>
                    </a:rPr>
                    <a:t> </a:t>
                  </a:r>
                </a:p>
              </p:txBody>
            </p:sp>
          </mc:Fallback>
        </mc:AlternateContent>
      </p:grpSp>
      <p:grpSp>
        <p:nvGrpSpPr>
          <p:cNvPr id="49" name="Group 48">
            <a:extLst>
              <a:ext uri="{FF2B5EF4-FFF2-40B4-BE49-F238E27FC236}">
                <a16:creationId xmlns:a16="http://schemas.microsoft.com/office/drawing/2014/main" id="{A66C6809-27B9-447D-91CC-AAE0F9DF176C}"/>
              </a:ext>
            </a:extLst>
          </p:cNvPr>
          <p:cNvGrpSpPr/>
          <p:nvPr/>
        </p:nvGrpSpPr>
        <p:grpSpPr>
          <a:xfrm>
            <a:off x="900295" y="3745136"/>
            <a:ext cx="1159829" cy="767144"/>
            <a:chOff x="874895" y="1014636"/>
            <a:chExt cx="1159829" cy="767144"/>
          </a:xfrm>
        </p:grpSpPr>
        <p:cxnSp>
          <p:nvCxnSpPr>
            <p:cNvPr id="19" name="Straight Arrow Connector 18">
              <a:extLst>
                <a:ext uri="{FF2B5EF4-FFF2-40B4-BE49-F238E27FC236}">
                  <a16:creationId xmlns:a16="http://schemas.microsoft.com/office/drawing/2014/main" id="{CAA1C89E-C513-4B5E-AFD2-BBBD0C1F8B0B}"/>
                </a:ext>
              </a:extLst>
            </p:cNvPr>
            <p:cNvCxnSpPr>
              <a:cxnSpLocks/>
            </p:cNvCxnSpPr>
            <p:nvPr/>
          </p:nvCxnSpPr>
          <p:spPr>
            <a:xfrm>
              <a:off x="1336638" y="1126213"/>
              <a:ext cx="544945" cy="4668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4A60E2-20BD-4EFC-BC0B-6D68FD48C185}"/>
                </a:ext>
              </a:extLst>
            </p:cNvPr>
            <p:cNvCxnSpPr>
              <a:cxnSpLocks/>
            </p:cNvCxnSpPr>
            <p:nvPr/>
          </p:nvCxnSpPr>
          <p:spPr>
            <a:xfrm>
              <a:off x="1181202" y="1158703"/>
              <a:ext cx="166866" cy="6037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7C8491-B8EA-440F-AA57-C3A315C00309}"/>
                </a:ext>
              </a:extLst>
            </p:cNvPr>
            <p:cNvCxnSpPr>
              <a:cxnSpLocks/>
            </p:cNvCxnSpPr>
            <p:nvPr/>
          </p:nvCxnSpPr>
          <p:spPr>
            <a:xfrm flipH="1">
              <a:off x="874895" y="1158703"/>
              <a:ext cx="202415" cy="6230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1FC3F1E-A65E-4829-AA12-ACB2F916592E}"/>
                    </a:ext>
                  </a:extLst>
                </p:cNvPr>
                <p:cNvSpPr txBox="1"/>
                <p:nvPr/>
              </p:nvSpPr>
              <p:spPr>
                <a:xfrm>
                  <a:off x="999924" y="1345750"/>
                  <a:ext cx="2868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1</m:t>
                            </m:r>
                          </m:sub>
                        </m:sSub>
                      </m:oMath>
                    </m:oMathPara>
                  </a14:m>
                  <a:endParaRPr lang="en-GB" dirty="0"/>
                </a:p>
              </p:txBody>
            </p:sp>
          </mc:Choice>
          <mc:Fallback xmlns="">
            <p:sp>
              <p:nvSpPr>
                <p:cNvPr id="34" name="TextBox 33">
                  <a:extLst>
                    <a:ext uri="{FF2B5EF4-FFF2-40B4-BE49-F238E27FC236}">
                      <a16:creationId xmlns:a16="http://schemas.microsoft.com/office/drawing/2014/main" id="{61FC3F1E-A65E-4829-AA12-ACB2F916592E}"/>
                    </a:ext>
                  </a:extLst>
                </p:cNvPr>
                <p:cNvSpPr txBox="1">
                  <a:spLocks noRot="1" noChangeAspect="1" noMove="1" noResize="1" noEditPoints="1" noAdjustHandles="1" noChangeArrowheads="1" noChangeShapeType="1" noTextEdit="1"/>
                </p:cNvSpPr>
                <p:nvPr/>
              </p:nvSpPr>
              <p:spPr>
                <a:xfrm>
                  <a:off x="999924" y="1345750"/>
                  <a:ext cx="286810" cy="276999"/>
                </a:xfrm>
                <a:prstGeom prst="rect">
                  <a:avLst/>
                </a:prstGeom>
                <a:blipFill>
                  <a:blip r:embed="rId8"/>
                  <a:stretch>
                    <a:fillRect l="-19149" r="-8511" b="-15556"/>
                  </a:stretch>
                </a:blipFill>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A8799A16-6CC0-4CC6-82E0-17736EE05AFF}"/>
                </a:ext>
              </a:extLst>
            </p:cNvPr>
            <p:cNvCxnSpPr>
              <a:cxnSpLocks/>
            </p:cNvCxnSpPr>
            <p:nvPr/>
          </p:nvCxnSpPr>
          <p:spPr>
            <a:xfrm>
              <a:off x="1380947" y="1014636"/>
              <a:ext cx="653777" cy="24985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BB90674-3D29-404B-A311-4580817F1DF4}"/>
              </a:ext>
            </a:extLst>
          </p:cNvPr>
          <p:cNvGrpSpPr/>
          <p:nvPr/>
        </p:nvGrpSpPr>
        <p:grpSpPr>
          <a:xfrm>
            <a:off x="2787650" y="5021127"/>
            <a:ext cx="961310" cy="977477"/>
            <a:chOff x="2762250" y="2290627"/>
            <a:chExt cx="961310" cy="977477"/>
          </a:xfrm>
        </p:grpSpPr>
        <p:cxnSp>
          <p:nvCxnSpPr>
            <p:cNvPr id="28" name="Straight Arrow Connector 27">
              <a:extLst>
                <a:ext uri="{FF2B5EF4-FFF2-40B4-BE49-F238E27FC236}">
                  <a16:creationId xmlns:a16="http://schemas.microsoft.com/office/drawing/2014/main" id="{91260879-87F7-4B2D-8FF5-878AD1102541}"/>
                </a:ext>
              </a:extLst>
            </p:cNvPr>
            <p:cNvCxnSpPr>
              <a:cxnSpLocks/>
            </p:cNvCxnSpPr>
            <p:nvPr/>
          </p:nvCxnSpPr>
          <p:spPr>
            <a:xfrm>
              <a:off x="2997704" y="2556764"/>
              <a:ext cx="587606" cy="569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CB617B-04BC-43AD-AD32-52115DEEBB60}"/>
                </a:ext>
              </a:extLst>
            </p:cNvPr>
            <p:cNvCxnSpPr>
              <a:cxnSpLocks/>
            </p:cNvCxnSpPr>
            <p:nvPr/>
          </p:nvCxnSpPr>
          <p:spPr>
            <a:xfrm>
              <a:off x="3513527" y="2290627"/>
              <a:ext cx="210033" cy="7501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AEF3F92-EBE9-405F-BA80-918A0A8DC127}"/>
                </a:ext>
              </a:extLst>
            </p:cNvPr>
            <p:cNvCxnSpPr>
              <a:cxnSpLocks/>
            </p:cNvCxnSpPr>
            <p:nvPr/>
          </p:nvCxnSpPr>
          <p:spPr>
            <a:xfrm>
              <a:off x="2762250" y="2918676"/>
              <a:ext cx="727553" cy="3494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F892FD3-3400-45B1-B366-39FC9BC9D7EC}"/>
                    </a:ext>
                  </a:extLst>
                </p:cNvPr>
                <p:cNvSpPr txBox="1"/>
                <p:nvPr/>
              </p:nvSpPr>
              <p:spPr>
                <a:xfrm>
                  <a:off x="3221805" y="2418264"/>
                  <a:ext cx="2921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2</m:t>
                            </m:r>
                          </m:sub>
                        </m:sSub>
                      </m:oMath>
                    </m:oMathPara>
                  </a14:m>
                  <a:endParaRPr lang="en-GB" dirty="0"/>
                </a:p>
              </p:txBody>
            </p:sp>
          </mc:Choice>
          <mc:Fallback xmlns="">
            <p:sp>
              <p:nvSpPr>
                <p:cNvPr id="48" name="TextBox 47">
                  <a:extLst>
                    <a:ext uri="{FF2B5EF4-FFF2-40B4-BE49-F238E27FC236}">
                      <a16:creationId xmlns:a16="http://schemas.microsoft.com/office/drawing/2014/main" id="{8F892FD3-3400-45B1-B366-39FC9BC9D7EC}"/>
                    </a:ext>
                  </a:extLst>
                </p:cNvPr>
                <p:cNvSpPr txBox="1">
                  <a:spLocks noRot="1" noChangeAspect="1" noMove="1" noResize="1" noEditPoints="1" noAdjustHandles="1" noChangeArrowheads="1" noChangeShapeType="1" noTextEdit="1"/>
                </p:cNvSpPr>
                <p:nvPr/>
              </p:nvSpPr>
              <p:spPr>
                <a:xfrm>
                  <a:off x="3221805" y="2418264"/>
                  <a:ext cx="292131" cy="276999"/>
                </a:xfrm>
                <a:prstGeom prst="rect">
                  <a:avLst/>
                </a:prstGeom>
                <a:blipFill>
                  <a:blip r:embed="rId9"/>
                  <a:stretch>
                    <a:fillRect l="-18750" r="-8333" b="-15556"/>
                  </a:stretch>
                </a:blipFill>
              </p:spPr>
              <p:txBody>
                <a:bodyPr/>
                <a:lstStyle/>
                <a:p>
                  <a:r>
                    <a:rPr lang="en-GB">
                      <a:noFill/>
                    </a:rPr>
                    <a:t> </a:t>
                  </a:r>
                </a:p>
              </p:txBody>
            </p:sp>
          </mc:Fallback>
        </mc:AlternateContent>
      </p:grpSp>
      <p:pic>
        <p:nvPicPr>
          <p:cNvPr id="51" name="Picture 50">
            <a:extLst>
              <a:ext uri="{FF2B5EF4-FFF2-40B4-BE49-F238E27FC236}">
                <a16:creationId xmlns:a16="http://schemas.microsoft.com/office/drawing/2014/main" id="{272928D0-9BA4-4F43-9988-99552A0367EF}"/>
              </a:ext>
            </a:extLst>
          </p:cNvPr>
          <p:cNvPicPr>
            <a:picLocks noChangeAspect="1"/>
          </p:cNvPicPr>
          <p:nvPr/>
        </p:nvPicPr>
        <p:blipFill rotWithShape="1">
          <a:blip r:embed="rId10"/>
          <a:srcRect l="971" t="55601" r="1"/>
          <a:stretch/>
        </p:blipFill>
        <p:spPr>
          <a:xfrm>
            <a:off x="5231944" y="2004539"/>
            <a:ext cx="6826840" cy="2563223"/>
          </a:xfrm>
          <a:prstGeom prst="rect">
            <a:avLst/>
          </a:prstGeom>
        </p:spPr>
      </p:pic>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3B31533-3E49-4903-B5EF-FA26F7C686D4}"/>
                  </a:ext>
                </a:extLst>
              </p:cNvPr>
              <p:cNvSpPr txBox="1"/>
              <p:nvPr/>
            </p:nvSpPr>
            <p:spPr>
              <a:xfrm>
                <a:off x="10121926" y="4567762"/>
                <a:ext cx="2082493"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𝐸</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𝐸</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r>
                        <a:rPr lang="en-GB" sz="2400" b="0" i="1" smtClean="0">
                          <a:latin typeface="Cambria Math" panose="02040503050406030204" pitchFamily="18" charset="0"/>
                        </a:rPr>
                        <m:t>𝑘</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4</m:t>
                          </m:r>
                          <m:r>
                            <a:rPr lang="en-GB" sz="2400" b="0" i="1" smtClean="0">
                              <a:latin typeface="Cambria Math" panose="02040503050406030204" pitchFamily="18" charset="0"/>
                            </a:rPr>
                            <m:t>𝑄</m:t>
                          </m:r>
                        </m:num>
                        <m:den>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𝑑</m:t>
                              </m:r>
                            </m:e>
                            <m:sup>
                              <m:r>
                                <a:rPr lang="en-GB" sz="2400" b="0" i="1" smtClean="0">
                                  <a:latin typeface="Cambria Math" panose="02040503050406030204" pitchFamily="18" charset="0"/>
                                </a:rPr>
                                <m:t>2</m:t>
                              </m:r>
                            </m:sup>
                          </m:sSup>
                        </m:den>
                      </m:f>
                    </m:oMath>
                  </m:oMathPara>
                </a14:m>
                <a:endParaRPr lang="en-GB" sz="2400" dirty="0"/>
              </a:p>
            </p:txBody>
          </p:sp>
        </mc:Choice>
        <mc:Fallback xmlns="">
          <p:sp>
            <p:nvSpPr>
              <p:cNvPr id="53" name="TextBox 52">
                <a:extLst>
                  <a:ext uri="{FF2B5EF4-FFF2-40B4-BE49-F238E27FC236}">
                    <a16:creationId xmlns:a16="http://schemas.microsoft.com/office/drawing/2014/main" id="{93B31533-3E49-4903-B5EF-FA26F7C686D4}"/>
                  </a:ext>
                </a:extLst>
              </p:cNvPr>
              <p:cNvSpPr txBox="1">
                <a:spLocks noRot="1" noChangeAspect="1" noMove="1" noResize="1" noEditPoints="1" noAdjustHandles="1" noChangeArrowheads="1" noChangeShapeType="1" noTextEdit="1"/>
              </p:cNvSpPr>
              <p:nvPr/>
            </p:nvSpPr>
            <p:spPr>
              <a:xfrm>
                <a:off x="10121926" y="4567762"/>
                <a:ext cx="2082493" cy="693844"/>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1A0EF95-02F0-4ECC-A035-4B63F2D5B152}"/>
                  </a:ext>
                </a:extLst>
              </p:cNvPr>
              <p:cNvSpPr txBox="1"/>
              <p:nvPr/>
            </p:nvSpPr>
            <p:spPr>
              <a:xfrm>
                <a:off x="10498501" y="1249283"/>
                <a:ext cx="1405128" cy="693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𝐸</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m:t>
                      </m:r>
                      <m:r>
                        <a:rPr lang="en-GB" sz="2400" b="0" i="1" smtClean="0">
                          <a:latin typeface="Cambria Math" panose="02040503050406030204" pitchFamily="18" charset="0"/>
                        </a:rPr>
                        <m:t>𝑘</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4</m:t>
                          </m:r>
                          <m:r>
                            <a:rPr lang="en-GB" sz="2400" b="0" i="1" smtClean="0">
                              <a:latin typeface="Cambria Math" panose="02040503050406030204" pitchFamily="18" charset="0"/>
                            </a:rPr>
                            <m:t>𝑄</m:t>
                          </m:r>
                        </m:num>
                        <m:den>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𝑑</m:t>
                              </m:r>
                            </m:e>
                            <m:sup>
                              <m:r>
                                <a:rPr lang="en-GB" sz="2400" b="0" i="1" smtClean="0">
                                  <a:latin typeface="Cambria Math" panose="02040503050406030204" pitchFamily="18" charset="0"/>
                                </a:rPr>
                                <m:t>2</m:t>
                              </m:r>
                            </m:sup>
                          </m:sSup>
                        </m:den>
                      </m:f>
                    </m:oMath>
                  </m:oMathPara>
                </a14:m>
                <a:endParaRPr lang="en-GB" sz="2400" dirty="0"/>
              </a:p>
            </p:txBody>
          </p:sp>
        </mc:Choice>
        <mc:Fallback xmlns="">
          <p:sp>
            <p:nvSpPr>
              <p:cNvPr id="54" name="TextBox 53">
                <a:extLst>
                  <a:ext uri="{FF2B5EF4-FFF2-40B4-BE49-F238E27FC236}">
                    <a16:creationId xmlns:a16="http://schemas.microsoft.com/office/drawing/2014/main" id="{31A0EF95-02F0-4ECC-A035-4B63F2D5B152}"/>
                  </a:ext>
                </a:extLst>
              </p:cNvPr>
              <p:cNvSpPr txBox="1">
                <a:spLocks noRot="1" noChangeAspect="1" noMove="1" noResize="1" noEditPoints="1" noAdjustHandles="1" noChangeArrowheads="1" noChangeShapeType="1" noTextEdit="1"/>
              </p:cNvSpPr>
              <p:nvPr/>
            </p:nvSpPr>
            <p:spPr>
              <a:xfrm>
                <a:off x="10498501" y="1249283"/>
                <a:ext cx="1405128" cy="693844"/>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2E2362D-C53E-4516-80DE-CFAB02E77AD4}"/>
                  </a:ext>
                </a:extLst>
              </p:cNvPr>
              <p:cNvSpPr/>
              <p:nvPr/>
            </p:nvSpPr>
            <p:spPr>
              <a:xfrm>
                <a:off x="5168281" y="4788256"/>
                <a:ext cx="30975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𝐸</m:t>
                          </m:r>
                        </m:e>
                        <m:sub>
                          <m:r>
                            <a:rPr lang="en-GB" sz="2400" i="1">
                              <a:latin typeface="Cambria Math" panose="02040503050406030204" pitchFamily="18" charset="0"/>
                            </a:rPr>
                            <m:t>1</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𝐸</m:t>
                          </m:r>
                        </m:e>
                        <m:sub>
                          <m:r>
                            <a:rPr lang="en-GB" sz="2400" i="1">
                              <a:latin typeface="Cambria Math" panose="02040503050406030204" pitchFamily="18" charset="0"/>
                            </a:rPr>
                            <m:t>2</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𝐸</m:t>
                          </m:r>
                        </m:e>
                        <m:sub>
                          <m:r>
                            <a:rPr lang="en-GB" sz="2400" i="1">
                              <a:latin typeface="Cambria Math" panose="02040503050406030204" pitchFamily="18" charset="0"/>
                            </a:rPr>
                            <m:t>3</m:t>
                          </m:r>
                        </m:sub>
                      </m:sSub>
                      <m:r>
                        <a:rPr lang="en-GB" sz="2400" b="0" i="1" smtClean="0">
                          <a:latin typeface="Cambria Math" panose="02040503050406030204" pitchFamily="18" charset="0"/>
                        </a:rPr>
                        <m:t>−→2</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𝐸</m:t>
                          </m:r>
                        </m:e>
                        <m:sub>
                          <m:r>
                            <a:rPr lang="en-GB" sz="2400" b="0" i="1" smtClean="0">
                              <a:latin typeface="Cambria Math" panose="02040503050406030204" pitchFamily="18" charset="0"/>
                            </a:rPr>
                            <m:t>3</m:t>
                          </m:r>
                        </m:sub>
                      </m:sSub>
                    </m:oMath>
                  </m:oMathPara>
                </a14:m>
                <a:endParaRPr lang="en-GB" sz="2400" dirty="0"/>
              </a:p>
            </p:txBody>
          </p:sp>
        </mc:Choice>
        <mc:Fallback xmlns="">
          <p:sp>
            <p:nvSpPr>
              <p:cNvPr id="55" name="Rectangle 54">
                <a:extLst>
                  <a:ext uri="{FF2B5EF4-FFF2-40B4-BE49-F238E27FC236}">
                    <a16:creationId xmlns:a16="http://schemas.microsoft.com/office/drawing/2014/main" id="{12E2362D-C53E-4516-80DE-CFAB02E77AD4}"/>
                  </a:ext>
                </a:extLst>
              </p:cNvPr>
              <p:cNvSpPr>
                <a:spLocks noRot="1" noChangeAspect="1" noMove="1" noResize="1" noEditPoints="1" noAdjustHandles="1" noChangeArrowheads="1" noChangeShapeType="1" noTextEdit="1"/>
              </p:cNvSpPr>
              <p:nvPr/>
            </p:nvSpPr>
            <p:spPr>
              <a:xfrm>
                <a:off x="5168281" y="4788256"/>
                <a:ext cx="3097515" cy="461665"/>
              </a:xfrm>
              <a:prstGeom prst="rect">
                <a:avLst/>
              </a:prstGeom>
              <a:blipFill>
                <a:blip r:embed="rId13"/>
                <a:stretch>
                  <a:fillRect b="-1316"/>
                </a:stretch>
              </a:blipFill>
            </p:spPr>
            <p:txBody>
              <a:bodyPr/>
              <a:lstStyle/>
              <a:p>
                <a:r>
                  <a:rPr lang="en-GB">
                    <a:noFill/>
                  </a:rPr>
                  <a:t> </a:t>
                </a:r>
              </a:p>
            </p:txBody>
          </p:sp>
        </mc:Fallback>
      </mc:AlternateContent>
      <p:pic>
        <p:nvPicPr>
          <p:cNvPr id="56" name="Picture 55">
            <a:extLst>
              <a:ext uri="{FF2B5EF4-FFF2-40B4-BE49-F238E27FC236}">
                <a16:creationId xmlns:a16="http://schemas.microsoft.com/office/drawing/2014/main" id="{D6C172B6-A475-4DBF-8909-892412F8FE43}"/>
              </a:ext>
            </a:extLst>
          </p:cNvPr>
          <p:cNvPicPr>
            <a:picLocks noChangeAspect="1"/>
          </p:cNvPicPr>
          <p:nvPr/>
        </p:nvPicPr>
        <p:blipFill>
          <a:blip r:embed="rId14"/>
          <a:stretch>
            <a:fillRect/>
          </a:stretch>
        </p:blipFill>
        <p:spPr>
          <a:xfrm>
            <a:off x="5231944" y="5446853"/>
            <a:ext cx="4517182" cy="1232848"/>
          </a:xfrm>
          <a:prstGeom prst="rect">
            <a:avLst/>
          </a:prstGeom>
        </p:spPr>
      </p:pic>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101724E9-78AC-4F77-B79E-E2CC98571250}"/>
                  </a:ext>
                </a:extLst>
              </p:cNvPr>
              <p:cNvSpPr/>
              <p:nvPr/>
            </p:nvSpPr>
            <p:spPr>
              <a:xfrm>
                <a:off x="0" y="0"/>
                <a:ext cx="12192000" cy="138499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Problem (1-4) </a:t>
                </a:r>
                <a:r>
                  <a:rPr lang="en-US" sz="2800" dirty="0">
                    <a:latin typeface="Times New Roman" panose="02020603050405020304" pitchFamily="18" charset="0"/>
                    <a:cs typeface="Times New Roman" panose="02020603050405020304" pitchFamily="18" charset="0"/>
                  </a:rPr>
                  <a:t>as shown in figure, three particles with charges </a:t>
                </a:r>
                <a14:m>
                  <m:oMath xmlns:m="http://schemas.openxmlformats.org/officeDocument/2006/math">
                    <m:sSub>
                      <m:sSubPr>
                        <m:ctrlPr>
                          <a:rPr lang="en-US" sz="2800" i="1" dirty="0" smtClean="0">
                            <a:latin typeface="Cambria Math" panose="02040503050406030204" pitchFamily="18" charset="0"/>
                            <a:cs typeface="Times New Roman" panose="02020603050405020304" pitchFamily="18" charset="0"/>
                          </a:rPr>
                        </m:ctrlPr>
                      </m:sSubPr>
                      <m:e>
                        <m:r>
                          <a:rPr lang="en-GB" sz="2800" b="0" i="1" dirty="0" smtClean="0">
                            <a:latin typeface="Cambria Math" panose="02040503050406030204" pitchFamily="18" charset="0"/>
                            <a:cs typeface="Times New Roman" panose="02020603050405020304" pitchFamily="18" charset="0"/>
                          </a:rPr>
                          <m:t>𝑞</m:t>
                        </m:r>
                      </m:e>
                      <m:sub>
                        <m:r>
                          <a:rPr lang="en-GB" sz="2800" b="0" i="1" dirty="0" smtClean="0">
                            <a:latin typeface="Cambria Math" panose="02040503050406030204" pitchFamily="18" charset="0"/>
                            <a:cs typeface="Times New Roman" panose="02020603050405020304" pitchFamily="18" charset="0"/>
                          </a:rPr>
                          <m:t>1</m:t>
                        </m:r>
                      </m:sub>
                    </m:sSub>
                    <m:r>
                      <a:rPr lang="en-GB" sz="2800" b="0" i="1" dirty="0" smtClean="0">
                        <a:latin typeface="Cambria Math" panose="02040503050406030204" pitchFamily="18" charset="0"/>
                        <a:cs typeface="Times New Roman" panose="02020603050405020304" pitchFamily="18" charset="0"/>
                      </a:rPr>
                      <m:t>=+2</m:t>
                    </m:r>
                    <m:r>
                      <a:rPr lang="en-GB" sz="2800" b="0" i="1" dirty="0" smtClean="0">
                        <a:latin typeface="Cambria Math" panose="02040503050406030204" pitchFamily="18" charset="0"/>
                        <a:cs typeface="Times New Roman" panose="02020603050405020304" pitchFamily="18" charset="0"/>
                      </a:rPr>
                      <m:t>𝑄</m:t>
                    </m:r>
                  </m:oMath>
                </a14:m>
                <a:r>
                  <a:rPr lang="en-US" sz="2800" dirty="0">
                    <a:latin typeface="Times New Roman" panose="02020603050405020304" pitchFamily="18" charset="0"/>
                    <a:cs typeface="Times New Roman" panose="02020603050405020304" pitchFamily="18" charset="0"/>
                  </a:rPr>
                  <a:t>,</a:t>
                </a:r>
                <a:r>
                  <a:rPr lang="en-US" sz="2800" dirty="0">
                    <a:cs typeface="Times New Roman" panose="02020603050405020304" pitchFamily="18" charset="0"/>
                  </a:rPr>
                  <a:t>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GB" sz="2800" i="1" dirty="0">
                            <a:latin typeface="Cambria Math" panose="02040503050406030204" pitchFamily="18" charset="0"/>
                            <a:cs typeface="Times New Roman" panose="02020603050405020304" pitchFamily="18" charset="0"/>
                          </a:rPr>
                          <m:t>𝑞</m:t>
                        </m:r>
                      </m:e>
                      <m:sub>
                        <m:r>
                          <a:rPr lang="en-GB" sz="2800" b="0" i="1" dirty="0" smtClean="0">
                            <a:latin typeface="Cambria Math" panose="02040503050406030204" pitchFamily="18" charset="0"/>
                            <a:cs typeface="Times New Roman" panose="02020603050405020304" pitchFamily="18" charset="0"/>
                          </a:rPr>
                          <m:t>2</m:t>
                        </m:r>
                      </m:sub>
                    </m:sSub>
                    <m:r>
                      <a:rPr lang="en-GB" sz="2800" i="1" dirty="0">
                        <a:latin typeface="Cambria Math" panose="02040503050406030204" pitchFamily="18" charset="0"/>
                        <a:cs typeface="Times New Roman" panose="02020603050405020304" pitchFamily="18" charset="0"/>
                      </a:rPr>
                      <m:t>=</m:t>
                    </m:r>
                    <m:r>
                      <a:rPr lang="en-GB" sz="2800" b="0" i="1" dirty="0" smtClean="0">
                        <a:latin typeface="Cambria Math" panose="02040503050406030204" pitchFamily="18" charset="0"/>
                        <a:cs typeface="Times New Roman" panose="02020603050405020304" pitchFamily="18" charset="0"/>
                      </a:rPr>
                      <m:t>−</m:t>
                    </m:r>
                    <m:r>
                      <a:rPr lang="en-GB" sz="2800" i="1" dirty="0">
                        <a:latin typeface="Cambria Math" panose="02040503050406030204" pitchFamily="18" charset="0"/>
                        <a:cs typeface="Times New Roman" panose="02020603050405020304" pitchFamily="18" charset="0"/>
                      </a:rPr>
                      <m:t>2</m:t>
                    </m:r>
                    <m:r>
                      <a:rPr lang="en-GB" sz="2800" i="1" dirty="0">
                        <a:latin typeface="Cambria Math" panose="02040503050406030204" pitchFamily="18" charset="0"/>
                        <a:cs typeface="Times New Roman" panose="02020603050405020304" pitchFamily="18" charset="0"/>
                      </a:rPr>
                      <m:t>𝑄</m:t>
                    </m:r>
                  </m:oMath>
                </a14:m>
                <a:r>
                  <a:rPr lang="en-US" sz="28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𝑞</m:t>
                        </m:r>
                      </m:e>
                      <m:sub>
                        <m:r>
                          <a:rPr lang="en-GB" sz="2800" b="0" i="1" smtClean="0">
                            <a:latin typeface="Cambria Math" panose="02040503050406030204" pitchFamily="18" charset="0"/>
                            <a:cs typeface="Times New Roman" panose="02020603050405020304" pitchFamily="18" charset="0"/>
                          </a:rPr>
                          <m:t>3</m:t>
                        </m:r>
                      </m:sub>
                    </m:sSub>
                    <m:r>
                      <a:rPr lang="en-GB" sz="2800" b="0" i="1" smtClean="0">
                        <a:latin typeface="Cambria Math" panose="02040503050406030204" pitchFamily="18" charset="0"/>
                        <a:cs typeface="Times New Roman" panose="02020603050405020304" pitchFamily="18" charset="0"/>
                      </a:rPr>
                      <m:t>=4</m:t>
                    </m:r>
                    <m:r>
                      <a:rPr lang="en-GB" sz="2800" b="0" i="1" smtClean="0">
                        <a:latin typeface="Cambria Math" panose="02040503050406030204" pitchFamily="18" charset="0"/>
                        <a:cs typeface="Times New Roman" panose="02020603050405020304" pitchFamily="18" charset="0"/>
                      </a:rPr>
                      <m:t>𝑄</m:t>
                    </m:r>
                  </m:oMath>
                </a14:m>
                <a:r>
                  <a:rPr lang="en-US" sz="2800" dirty="0">
                    <a:latin typeface="Times New Roman" panose="02020603050405020304" pitchFamily="18" charset="0"/>
                    <a:cs typeface="Times New Roman" panose="02020603050405020304" pitchFamily="18" charset="0"/>
                  </a:rPr>
                  <a:t>, each a distance d from the origin. What net electric field is produced at the origin?</a:t>
                </a:r>
                <a:endParaRPr lang="en-GB" sz="2800" dirty="0">
                  <a:latin typeface="Times New Roman" panose="02020603050405020304" pitchFamily="18" charset="0"/>
                  <a:cs typeface="Times New Roman" panose="02020603050405020304" pitchFamily="18" charset="0"/>
                </a:endParaRPr>
              </a:p>
            </p:txBody>
          </p:sp>
        </mc:Choice>
        <mc:Fallback xmlns="">
          <p:sp>
            <p:nvSpPr>
              <p:cNvPr id="57" name="Rectangle 56">
                <a:extLst>
                  <a:ext uri="{FF2B5EF4-FFF2-40B4-BE49-F238E27FC236}">
                    <a16:creationId xmlns:a16="http://schemas.microsoft.com/office/drawing/2014/main" id="{101724E9-78AC-4F77-B79E-E2CC98571250}"/>
                  </a:ext>
                </a:extLst>
              </p:cNvPr>
              <p:cNvSpPr>
                <a:spLocks noRot="1" noChangeAspect="1" noMove="1" noResize="1" noEditPoints="1" noAdjustHandles="1" noChangeArrowheads="1" noChangeShapeType="1" noTextEdit="1"/>
              </p:cNvSpPr>
              <p:nvPr/>
            </p:nvSpPr>
            <p:spPr>
              <a:xfrm>
                <a:off x="0" y="0"/>
                <a:ext cx="12192000" cy="1384995"/>
              </a:xfrm>
              <a:prstGeom prst="rect">
                <a:avLst/>
              </a:prstGeom>
              <a:blipFill>
                <a:blip r:embed="rId15"/>
                <a:stretch>
                  <a:fillRect l="-1000" t="-4846" b="-11454"/>
                </a:stretch>
              </a:blipFill>
            </p:spPr>
            <p:txBody>
              <a:bodyPr/>
              <a:lstStyle/>
              <a:p>
                <a:r>
                  <a:rPr lang="en-GB">
                    <a:noFill/>
                  </a:rPr>
                  <a:t> </a:t>
                </a:r>
              </a:p>
            </p:txBody>
          </p:sp>
        </mc:Fallback>
      </mc:AlternateContent>
    </p:spTree>
    <p:extLst>
      <p:ext uri="{BB962C8B-B14F-4D97-AF65-F5344CB8AC3E}">
        <p14:creationId xmlns:p14="http://schemas.microsoft.com/office/powerpoint/2010/main" val="404881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1000"/>
                                        <p:tgtEl>
                                          <p:spTgt spid="51"/>
                                        </p:tgtEl>
                                      </p:cBhvr>
                                    </p:animEffect>
                                    <p:anim calcmode="lin" valueType="num">
                                      <p:cBhvr>
                                        <p:cTn id="20" dur="1000" fill="hold"/>
                                        <p:tgtEl>
                                          <p:spTgt spid="51"/>
                                        </p:tgtEl>
                                        <p:attrNameLst>
                                          <p:attrName>ppt_x</p:attrName>
                                        </p:attrNameLst>
                                      </p:cBhvr>
                                      <p:tavLst>
                                        <p:tav tm="0">
                                          <p:val>
                                            <p:strVal val="#ppt_x"/>
                                          </p:val>
                                        </p:tav>
                                        <p:tav tm="100000">
                                          <p:val>
                                            <p:strVal val="#ppt_x"/>
                                          </p:val>
                                        </p:tav>
                                      </p:tavLst>
                                    </p:anim>
                                    <p:anim calcmode="lin" valueType="num">
                                      <p:cBhvr>
                                        <p:cTn id="2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1000"/>
                                        <p:tgtEl>
                                          <p:spTgt spid="56"/>
                                        </p:tgtEl>
                                      </p:cBhvr>
                                    </p:animEffect>
                                    <p:anim calcmode="lin" valueType="num">
                                      <p:cBhvr>
                                        <p:cTn id="39" dur="1000" fill="hold"/>
                                        <p:tgtEl>
                                          <p:spTgt spid="56"/>
                                        </p:tgtEl>
                                        <p:attrNameLst>
                                          <p:attrName>ppt_x</p:attrName>
                                        </p:attrNameLst>
                                      </p:cBhvr>
                                      <p:tavLst>
                                        <p:tav tm="0">
                                          <p:val>
                                            <p:strVal val="#ppt_x"/>
                                          </p:val>
                                        </p:tav>
                                        <p:tav tm="100000">
                                          <p:val>
                                            <p:strVal val="#ppt_x"/>
                                          </p:val>
                                        </p:tav>
                                      </p:tavLst>
                                    </p:anim>
                                    <p:anim calcmode="lin" valueType="num">
                                      <p:cBhvr>
                                        <p:cTn id="40"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EC289-5240-43BA-8909-258500A1228E}"/>
              </a:ext>
            </a:extLst>
          </p:cNvPr>
          <p:cNvPicPr>
            <a:picLocks noChangeAspect="1"/>
          </p:cNvPicPr>
          <p:nvPr/>
        </p:nvPicPr>
        <p:blipFill>
          <a:blip r:embed="rId2"/>
          <a:stretch>
            <a:fillRect/>
          </a:stretch>
        </p:blipFill>
        <p:spPr>
          <a:xfrm>
            <a:off x="1477017" y="1321820"/>
            <a:ext cx="2131858" cy="849384"/>
          </a:xfrm>
          <a:prstGeom prst="rect">
            <a:avLst/>
          </a:prstGeom>
        </p:spPr>
      </p:pic>
      <p:pic>
        <p:nvPicPr>
          <p:cNvPr id="4" name="Picture 3">
            <a:extLst>
              <a:ext uri="{FF2B5EF4-FFF2-40B4-BE49-F238E27FC236}">
                <a16:creationId xmlns:a16="http://schemas.microsoft.com/office/drawing/2014/main" id="{B74FF565-B468-4983-822E-0A4750A2813B}"/>
              </a:ext>
            </a:extLst>
          </p:cNvPr>
          <p:cNvPicPr>
            <a:picLocks noChangeAspect="1"/>
          </p:cNvPicPr>
          <p:nvPr/>
        </p:nvPicPr>
        <p:blipFill>
          <a:blip r:embed="rId3"/>
          <a:stretch>
            <a:fillRect/>
          </a:stretch>
        </p:blipFill>
        <p:spPr>
          <a:xfrm>
            <a:off x="56787" y="2339977"/>
            <a:ext cx="5777266" cy="892641"/>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73ED46-80D7-48DB-BFA2-96B81444C4E6}"/>
                  </a:ext>
                </a:extLst>
              </p:cNvPr>
              <p:cNvSpPr/>
              <p:nvPr/>
            </p:nvSpPr>
            <p:spPr>
              <a:xfrm>
                <a:off x="1339044" y="230487"/>
                <a:ext cx="2254592" cy="9225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z="2800" dirty="0">
                          <a:solidFill>
                            <a:srgbClr val="000000"/>
                          </a:solidFill>
                          <a:latin typeface="Cambria Math" panose="02040503050406030204" pitchFamily="18" charset="0"/>
                          <a:cs typeface="Times New Roman" panose="02020603050405020304" pitchFamily="18" charset="0"/>
                        </a:rPr>
                        <m:t>E</m:t>
                      </m:r>
                      <m:r>
                        <a:rPr lang="en-US" sz="2800" i="1" dirty="0">
                          <a:solidFill>
                            <a:srgbClr val="000000"/>
                          </a:solidFill>
                          <a:latin typeface="Cambria Math" panose="02040503050406030204" pitchFamily="18" charset="0"/>
                          <a:cs typeface="Times New Roman" panose="02020603050405020304" pitchFamily="18" charset="0"/>
                        </a:rPr>
                        <m:t>=</m:t>
                      </m:r>
                      <m:sSub>
                        <m:sSubPr>
                          <m:ctrlPr>
                            <a:rPr lang="en-GB" sz="2800" i="1">
                              <a:solidFill>
                                <a:prstClr val="black"/>
                              </a:solidFill>
                              <a:latin typeface="Cambria Math" panose="02040503050406030204" pitchFamily="18" charset="0"/>
                            </a:rPr>
                          </m:ctrlPr>
                        </m:sSubPr>
                        <m:e>
                          <m:r>
                            <a:rPr lang="en-GB" sz="2800" i="1">
                              <a:solidFill>
                                <a:prstClr val="black"/>
                              </a:solidFill>
                              <a:latin typeface="Cambria Math" panose="02040503050406030204" pitchFamily="18" charset="0"/>
                            </a:rPr>
                            <m:t>𝑘</m:t>
                          </m:r>
                        </m:e>
                        <m:sub>
                          <m:r>
                            <a:rPr lang="en-GB" sz="2800" i="1">
                              <a:solidFill>
                                <a:prstClr val="black"/>
                              </a:solidFill>
                              <a:latin typeface="Cambria Math" panose="02040503050406030204" pitchFamily="18" charset="0"/>
                            </a:rPr>
                            <m:t>𝑒</m:t>
                          </m:r>
                        </m:sub>
                      </m:sSub>
                      <m:f>
                        <m:fPr>
                          <m:ctrlPr>
                            <a:rPr lang="en-GB"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en-GB"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GB"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e>
                          </m:d>
                        </m:num>
                        <m:den>
                          <m:sSup>
                            <m:sSupPr>
                              <m:ctrlPr>
                                <a:rPr lang="en-GB"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GB"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𝑟</m:t>
                              </m:r>
                            </m:e>
                            <m:sup>
                              <m:r>
                                <a:rPr lang="en-GB" sz="280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2</m:t>
                              </m:r>
                            </m:sup>
                          </m:sSup>
                        </m:den>
                      </m:f>
                    </m:oMath>
                  </m:oMathPara>
                </a14:m>
                <a:endParaRPr lang="en-GB" sz="1400" dirty="0"/>
              </a:p>
            </p:txBody>
          </p:sp>
        </mc:Choice>
        <mc:Fallback xmlns="">
          <p:sp>
            <p:nvSpPr>
              <p:cNvPr id="5" name="Rectangle 4">
                <a:extLst>
                  <a:ext uri="{FF2B5EF4-FFF2-40B4-BE49-F238E27FC236}">
                    <a16:creationId xmlns:a16="http://schemas.microsoft.com/office/drawing/2014/main" id="{A973ED46-80D7-48DB-BFA2-96B81444C4E6}"/>
                  </a:ext>
                </a:extLst>
              </p:cNvPr>
              <p:cNvSpPr>
                <a:spLocks noRot="1" noChangeAspect="1" noMove="1" noResize="1" noEditPoints="1" noAdjustHandles="1" noChangeArrowheads="1" noChangeShapeType="1" noTextEdit="1"/>
              </p:cNvSpPr>
              <p:nvPr/>
            </p:nvSpPr>
            <p:spPr>
              <a:xfrm>
                <a:off x="1339044" y="230487"/>
                <a:ext cx="2254592" cy="922560"/>
              </a:xfrm>
              <a:prstGeom prst="rect">
                <a:avLst/>
              </a:prstGeom>
              <a:blipFill>
                <a:blip r:embed="rId4"/>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0D5C95A-210F-4EEE-99D8-E8BC5B9FC9D3}"/>
              </a:ext>
            </a:extLst>
          </p:cNvPr>
          <p:cNvPicPr>
            <a:picLocks noChangeAspect="1"/>
          </p:cNvPicPr>
          <p:nvPr/>
        </p:nvPicPr>
        <p:blipFill>
          <a:blip r:embed="rId5"/>
          <a:stretch>
            <a:fillRect/>
          </a:stretch>
        </p:blipFill>
        <p:spPr>
          <a:xfrm>
            <a:off x="510757" y="3358134"/>
            <a:ext cx="4495365" cy="1530184"/>
          </a:xfrm>
          <a:prstGeom prst="rect">
            <a:avLst/>
          </a:prstGeom>
        </p:spPr>
      </p:pic>
      <p:pic>
        <p:nvPicPr>
          <p:cNvPr id="7" name="Picture 6">
            <a:extLst>
              <a:ext uri="{FF2B5EF4-FFF2-40B4-BE49-F238E27FC236}">
                <a16:creationId xmlns:a16="http://schemas.microsoft.com/office/drawing/2014/main" id="{6DD7FF1E-720D-4DF8-BD25-4DB375D7F46D}"/>
              </a:ext>
            </a:extLst>
          </p:cNvPr>
          <p:cNvPicPr>
            <a:picLocks noChangeAspect="1"/>
          </p:cNvPicPr>
          <p:nvPr/>
        </p:nvPicPr>
        <p:blipFill>
          <a:blip r:embed="rId6"/>
          <a:stretch>
            <a:fillRect/>
          </a:stretch>
        </p:blipFill>
        <p:spPr>
          <a:xfrm>
            <a:off x="248883" y="5058284"/>
            <a:ext cx="5268007" cy="1437766"/>
          </a:xfrm>
          <a:prstGeom prst="rect">
            <a:avLst/>
          </a:prstGeom>
        </p:spPr>
      </p:pic>
      <p:pic>
        <p:nvPicPr>
          <p:cNvPr id="8" name="Picture 7">
            <a:extLst>
              <a:ext uri="{FF2B5EF4-FFF2-40B4-BE49-F238E27FC236}">
                <a16:creationId xmlns:a16="http://schemas.microsoft.com/office/drawing/2014/main" id="{CCB6BA27-76BA-4F67-BC0D-45D8FBDAE40B}"/>
              </a:ext>
            </a:extLst>
          </p:cNvPr>
          <p:cNvPicPr>
            <a:picLocks noChangeAspect="1"/>
          </p:cNvPicPr>
          <p:nvPr/>
        </p:nvPicPr>
        <p:blipFill rotWithShape="1">
          <a:blip r:embed="rId7"/>
          <a:srcRect l="13552" r="9768" b="47955"/>
          <a:stretch/>
        </p:blipFill>
        <p:spPr>
          <a:xfrm>
            <a:off x="6240682" y="276688"/>
            <a:ext cx="5635400" cy="3203112"/>
          </a:xfrm>
          <a:prstGeom prst="rect">
            <a:avLst/>
          </a:prstGeom>
        </p:spPr>
      </p:pic>
      <p:pic>
        <p:nvPicPr>
          <p:cNvPr id="9" name="Picture 8">
            <a:extLst>
              <a:ext uri="{FF2B5EF4-FFF2-40B4-BE49-F238E27FC236}">
                <a16:creationId xmlns:a16="http://schemas.microsoft.com/office/drawing/2014/main" id="{BC9D19ED-B001-4C89-9736-344555AFDB64}"/>
              </a:ext>
            </a:extLst>
          </p:cNvPr>
          <p:cNvPicPr>
            <a:picLocks noChangeAspect="1"/>
          </p:cNvPicPr>
          <p:nvPr/>
        </p:nvPicPr>
        <p:blipFill rotWithShape="1">
          <a:blip r:embed="rId7"/>
          <a:srcRect l="971" t="55601" r="1"/>
          <a:stretch/>
        </p:blipFill>
        <p:spPr>
          <a:xfrm>
            <a:off x="6240682" y="3715884"/>
            <a:ext cx="5906655" cy="2217728"/>
          </a:xfrm>
          <a:prstGeom prst="rect">
            <a:avLst/>
          </a:prstGeom>
        </p:spPr>
      </p:pic>
    </p:spTree>
    <p:extLst>
      <p:ext uri="{BB962C8B-B14F-4D97-AF65-F5344CB8AC3E}">
        <p14:creationId xmlns:p14="http://schemas.microsoft.com/office/powerpoint/2010/main" val="248889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D631A-4C38-4C55-9B11-A6B4B51ECA71}"/>
              </a:ext>
            </a:extLst>
          </p:cNvPr>
          <p:cNvPicPr>
            <a:picLocks noChangeAspect="1"/>
          </p:cNvPicPr>
          <p:nvPr/>
        </p:nvPicPr>
        <p:blipFill>
          <a:blip r:embed="rId2"/>
          <a:stretch>
            <a:fillRect/>
          </a:stretch>
        </p:blipFill>
        <p:spPr>
          <a:xfrm>
            <a:off x="6254496" y="579990"/>
            <a:ext cx="5782479" cy="5957244"/>
          </a:xfrm>
          <a:prstGeom prst="rect">
            <a:avLst/>
          </a:prstGeom>
        </p:spPr>
      </p:pic>
      <p:sp>
        <p:nvSpPr>
          <p:cNvPr id="4" name="Rectangle 3">
            <a:extLst>
              <a:ext uri="{FF2B5EF4-FFF2-40B4-BE49-F238E27FC236}">
                <a16:creationId xmlns:a16="http://schemas.microsoft.com/office/drawing/2014/main" id="{653C2268-4FB0-4FFF-8ED3-D878DB780E5A}"/>
              </a:ext>
            </a:extLst>
          </p:cNvPr>
          <p:cNvSpPr/>
          <p:nvPr/>
        </p:nvSpPr>
        <p:spPr>
          <a:xfrm>
            <a:off x="155025" y="2521059"/>
            <a:ext cx="6096000" cy="1815882"/>
          </a:xfrm>
          <a:prstGeom prst="rect">
            <a:avLst/>
          </a:prstGeom>
        </p:spPr>
        <p:txBody>
          <a:bodyPr>
            <a:spAutoFit/>
          </a:bodyPr>
          <a:lstStyle/>
          <a:p>
            <a:r>
              <a:rPr lang="en-US" sz="2800" dirty="0">
                <a:latin typeface="Times New Roman" panose="02020603050405020304" pitchFamily="18" charset="0"/>
                <a:cs typeface="Times New Roman" panose="02020603050405020304" pitchFamily="18" charset="0"/>
              </a:rPr>
              <a:t>The pattern of electric field lines for two particles that have the same charge magnitude q but opposite signs, known as an </a:t>
            </a:r>
            <a:r>
              <a:rPr lang="en-US" sz="2800" b="1" dirty="0">
                <a:latin typeface="Times New Roman" panose="02020603050405020304" pitchFamily="18" charset="0"/>
                <a:cs typeface="Times New Roman" panose="02020603050405020304" pitchFamily="18" charset="0"/>
              </a:rPr>
              <a:t>electric dipole.</a:t>
            </a:r>
            <a:endParaRPr lang="en-GB"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DD4441B-4462-476F-A72C-6EB6D83F8926}"/>
              </a:ext>
            </a:extLst>
          </p:cNvPr>
          <p:cNvPicPr>
            <a:picLocks noChangeAspect="1"/>
          </p:cNvPicPr>
          <p:nvPr/>
        </p:nvPicPr>
        <p:blipFill>
          <a:blip r:embed="rId3"/>
          <a:stretch>
            <a:fillRect/>
          </a:stretch>
        </p:blipFill>
        <p:spPr>
          <a:xfrm>
            <a:off x="0" y="0"/>
            <a:ext cx="4804389" cy="369204"/>
          </a:xfrm>
          <a:prstGeom prst="rect">
            <a:avLst/>
          </a:prstGeom>
        </p:spPr>
      </p:pic>
    </p:spTree>
    <p:extLst>
      <p:ext uri="{BB962C8B-B14F-4D97-AF65-F5344CB8AC3E}">
        <p14:creationId xmlns:p14="http://schemas.microsoft.com/office/powerpoint/2010/main" val="82567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C65B1D-C651-4211-803D-1451F40E1380}"/>
              </a:ext>
            </a:extLst>
          </p:cNvPr>
          <p:cNvPicPr>
            <a:picLocks noChangeAspect="1"/>
          </p:cNvPicPr>
          <p:nvPr/>
        </p:nvPicPr>
        <p:blipFill>
          <a:blip r:embed="rId2"/>
          <a:stretch>
            <a:fillRect/>
          </a:stretch>
        </p:blipFill>
        <p:spPr>
          <a:xfrm>
            <a:off x="9787545" y="0"/>
            <a:ext cx="2404455" cy="6858000"/>
          </a:xfrm>
          <a:prstGeom prst="rect">
            <a:avLst/>
          </a:prstGeom>
        </p:spPr>
      </p:pic>
      <p:pic>
        <p:nvPicPr>
          <p:cNvPr id="5" name="Picture 4">
            <a:extLst>
              <a:ext uri="{FF2B5EF4-FFF2-40B4-BE49-F238E27FC236}">
                <a16:creationId xmlns:a16="http://schemas.microsoft.com/office/drawing/2014/main" id="{18BDF5EE-102F-40FD-A45F-9FCE664E238A}"/>
              </a:ext>
            </a:extLst>
          </p:cNvPr>
          <p:cNvPicPr>
            <a:picLocks noChangeAspect="1"/>
          </p:cNvPicPr>
          <p:nvPr/>
        </p:nvPicPr>
        <p:blipFill rotWithShape="1">
          <a:blip r:embed="rId3"/>
          <a:srcRect r="22459" b="37333"/>
          <a:stretch/>
        </p:blipFill>
        <p:spPr>
          <a:xfrm>
            <a:off x="252194" y="763989"/>
            <a:ext cx="4511779" cy="1527866"/>
          </a:xfrm>
          <a:prstGeom prst="rect">
            <a:avLst/>
          </a:prstGeom>
        </p:spPr>
      </p:pic>
      <p:pic>
        <p:nvPicPr>
          <p:cNvPr id="15" name="Picture 14">
            <a:extLst>
              <a:ext uri="{FF2B5EF4-FFF2-40B4-BE49-F238E27FC236}">
                <a16:creationId xmlns:a16="http://schemas.microsoft.com/office/drawing/2014/main" id="{33D00BBD-1D89-469F-9971-554F5B53C518}"/>
              </a:ext>
            </a:extLst>
          </p:cNvPr>
          <p:cNvPicPr>
            <a:picLocks noChangeAspect="1"/>
          </p:cNvPicPr>
          <p:nvPr/>
        </p:nvPicPr>
        <p:blipFill rotWithShape="1">
          <a:blip r:embed="rId3"/>
          <a:srcRect t="63651"/>
          <a:stretch/>
        </p:blipFill>
        <p:spPr>
          <a:xfrm>
            <a:off x="0" y="5207796"/>
            <a:ext cx="5818546" cy="886215"/>
          </a:xfrm>
          <a:prstGeom prst="rect">
            <a:avLst/>
          </a:prstGeom>
        </p:spPr>
      </p:pic>
      <p:pic>
        <p:nvPicPr>
          <p:cNvPr id="2" name="Picture 1">
            <a:extLst>
              <a:ext uri="{FF2B5EF4-FFF2-40B4-BE49-F238E27FC236}">
                <a16:creationId xmlns:a16="http://schemas.microsoft.com/office/drawing/2014/main" id="{F089A484-89DE-4847-88D5-B2337B173362}"/>
              </a:ext>
            </a:extLst>
          </p:cNvPr>
          <p:cNvPicPr>
            <a:picLocks noChangeAspect="1"/>
          </p:cNvPicPr>
          <p:nvPr/>
        </p:nvPicPr>
        <p:blipFill>
          <a:blip r:embed="rId4"/>
          <a:stretch>
            <a:fillRect/>
          </a:stretch>
        </p:blipFill>
        <p:spPr>
          <a:xfrm>
            <a:off x="0" y="0"/>
            <a:ext cx="5818546" cy="539865"/>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5F012D2-A80F-4885-BE80-7134ED242469}"/>
                  </a:ext>
                </a:extLst>
              </p:cNvPr>
              <p:cNvSpPr txBox="1"/>
              <p:nvPr/>
            </p:nvSpPr>
            <p:spPr>
              <a:xfrm>
                <a:off x="268928" y="2734602"/>
                <a:ext cx="1943224"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𝑑</m:t>
                      </m:r>
                      <m:r>
                        <a:rPr lang="en-US" sz="2400" b="0" i="1" smtClean="0">
                          <a:latin typeface="Cambria Math" panose="02040503050406030204" pitchFamily="18" charset="0"/>
                        </a:rPr>
                        <m:t>)</m:t>
                      </m:r>
                    </m:oMath>
                  </m:oMathPara>
                </a14:m>
                <a:endParaRPr lang="en-GB" sz="2400" dirty="0"/>
              </a:p>
            </p:txBody>
          </p:sp>
        </mc:Choice>
        <mc:Fallback xmlns="">
          <p:sp>
            <p:nvSpPr>
              <p:cNvPr id="16" name="TextBox 15">
                <a:extLst>
                  <a:ext uri="{FF2B5EF4-FFF2-40B4-BE49-F238E27FC236}">
                    <a16:creationId xmlns:a16="http://schemas.microsoft.com/office/drawing/2014/main" id="{D5F012D2-A80F-4885-BE80-7134ED242469}"/>
                  </a:ext>
                </a:extLst>
              </p:cNvPr>
              <p:cNvSpPr txBox="1">
                <a:spLocks noRot="1" noChangeAspect="1" noMove="1" noResize="1" noEditPoints="1" noAdjustHandles="1" noChangeArrowheads="1" noChangeShapeType="1" noTextEdit="1"/>
              </p:cNvSpPr>
              <p:nvPr/>
            </p:nvSpPr>
            <p:spPr>
              <a:xfrm>
                <a:off x="268928" y="2734602"/>
                <a:ext cx="1943224" cy="69147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37F6D0C-B20E-4405-AAFC-F4972688FEC2}"/>
                  </a:ext>
                </a:extLst>
              </p:cNvPr>
              <p:cNvSpPr txBox="1"/>
              <p:nvPr/>
            </p:nvSpPr>
            <p:spPr>
              <a:xfrm>
                <a:off x="252194" y="3868820"/>
                <a:ext cx="1925912"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m:t>
                          </m:r>
                        </m:sub>
                      </m:sSub>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𝑑</m:t>
                      </m:r>
                      <m:r>
                        <a:rPr lang="en-US" sz="2400" b="0" i="1" smtClean="0">
                          <a:latin typeface="Cambria Math" panose="02040503050406030204" pitchFamily="18" charset="0"/>
                        </a:rPr>
                        <m:t>)</m:t>
                      </m:r>
                    </m:oMath>
                  </m:oMathPara>
                </a14:m>
                <a:endParaRPr lang="en-GB" sz="2400" dirty="0"/>
              </a:p>
            </p:txBody>
          </p:sp>
        </mc:Choice>
        <mc:Fallback xmlns="">
          <p:sp>
            <p:nvSpPr>
              <p:cNvPr id="17" name="TextBox 16">
                <a:extLst>
                  <a:ext uri="{FF2B5EF4-FFF2-40B4-BE49-F238E27FC236}">
                    <a16:creationId xmlns:a16="http://schemas.microsoft.com/office/drawing/2014/main" id="{A37F6D0C-B20E-4405-AAFC-F4972688FEC2}"/>
                  </a:ext>
                </a:extLst>
              </p:cNvPr>
              <p:cNvSpPr txBox="1">
                <a:spLocks noRot="1" noChangeAspect="1" noMove="1" noResize="1" noEditPoints="1" noAdjustHandles="1" noChangeArrowheads="1" noChangeShapeType="1" noTextEdit="1"/>
              </p:cNvSpPr>
              <p:nvPr/>
            </p:nvSpPr>
            <p:spPr>
              <a:xfrm>
                <a:off x="252194" y="3868820"/>
                <a:ext cx="1925912" cy="691471"/>
              </a:xfrm>
              <a:prstGeom prst="rect">
                <a:avLst/>
              </a:prstGeom>
              <a:blipFill>
                <a:blip r:embed="rId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3F1EE877-F79B-4233-9A96-BE1249F2E7ED}"/>
              </a:ext>
            </a:extLst>
          </p:cNvPr>
          <p:cNvGrpSpPr/>
          <p:nvPr/>
        </p:nvGrpSpPr>
        <p:grpSpPr>
          <a:xfrm>
            <a:off x="7653681" y="980426"/>
            <a:ext cx="506984" cy="3111269"/>
            <a:chOff x="7653681" y="980426"/>
            <a:chExt cx="506984" cy="3111269"/>
          </a:xfrm>
        </p:grpSpPr>
        <p:grpSp>
          <p:nvGrpSpPr>
            <p:cNvPr id="26" name="Group 25">
              <a:extLst>
                <a:ext uri="{FF2B5EF4-FFF2-40B4-BE49-F238E27FC236}">
                  <a16:creationId xmlns:a16="http://schemas.microsoft.com/office/drawing/2014/main" id="{2E7F317B-C8DF-444C-AEA6-206AD331BC43}"/>
                </a:ext>
              </a:extLst>
            </p:cNvPr>
            <p:cNvGrpSpPr/>
            <p:nvPr/>
          </p:nvGrpSpPr>
          <p:grpSpPr>
            <a:xfrm>
              <a:off x="7653681" y="980426"/>
              <a:ext cx="506984" cy="400110"/>
              <a:chOff x="7653681" y="980426"/>
              <a:chExt cx="506984" cy="400110"/>
            </a:xfrm>
          </p:grpSpPr>
          <p:sp>
            <p:nvSpPr>
              <p:cNvPr id="21" name="Oval 20">
                <a:extLst>
                  <a:ext uri="{FF2B5EF4-FFF2-40B4-BE49-F238E27FC236}">
                    <a16:creationId xmlns:a16="http://schemas.microsoft.com/office/drawing/2014/main" id="{44F68F6B-4F70-455E-8C4A-2FE3E6D40C25}"/>
                  </a:ext>
                </a:extLst>
              </p:cNvPr>
              <p:cNvSpPr/>
              <p:nvPr/>
            </p:nvSpPr>
            <p:spPr>
              <a:xfrm>
                <a:off x="7653681" y="1116477"/>
                <a:ext cx="188164" cy="18816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5C27EA-32B7-4C6C-89A3-39807F45372A}"/>
                      </a:ext>
                    </a:extLst>
                  </p:cNvPr>
                  <p:cNvSpPr txBox="1"/>
                  <p:nvPr/>
                </p:nvSpPr>
                <p:spPr>
                  <a:xfrm>
                    <a:off x="7772482" y="980426"/>
                    <a:ext cx="3881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𝑝</m:t>
                          </m:r>
                        </m:oMath>
                      </m:oMathPara>
                    </a14:m>
                    <a:endParaRPr lang="en-GB" sz="2000" dirty="0"/>
                  </a:p>
                </p:txBody>
              </p:sp>
            </mc:Choice>
            <mc:Fallback xmlns="">
              <p:sp>
                <p:nvSpPr>
                  <p:cNvPr id="22" name="TextBox 21">
                    <a:extLst>
                      <a:ext uri="{FF2B5EF4-FFF2-40B4-BE49-F238E27FC236}">
                        <a16:creationId xmlns:a16="http://schemas.microsoft.com/office/drawing/2014/main" id="{2F5C27EA-32B7-4C6C-89A3-39807F45372A}"/>
                      </a:ext>
                    </a:extLst>
                  </p:cNvPr>
                  <p:cNvSpPr txBox="1">
                    <a:spLocks noRot="1" noChangeAspect="1" noMove="1" noResize="1" noEditPoints="1" noAdjustHandles="1" noChangeArrowheads="1" noChangeShapeType="1" noTextEdit="1"/>
                  </p:cNvSpPr>
                  <p:nvPr/>
                </p:nvSpPr>
                <p:spPr>
                  <a:xfrm>
                    <a:off x="7772482" y="980426"/>
                    <a:ext cx="388183" cy="400110"/>
                  </a:xfrm>
                  <a:prstGeom prst="rect">
                    <a:avLst/>
                  </a:prstGeom>
                  <a:blipFill>
                    <a:blip r:embed="rId7"/>
                    <a:stretch>
                      <a:fillRect b="-7692"/>
                    </a:stretch>
                  </a:blipFill>
                </p:spPr>
                <p:txBody>
                  <a:bodyPr/>
                  <a:lstStyle/>
                  <a:p>
                    <a:r>
                      <a:rPr lang="en-GB">
                        <a:noFill/>
                      </a:rPr>
                      <a:t> </a:t>
                    </a:r>
                  </a:p>
                </p:txBody>
              </p:sp>
            </mc:Fallback>
          </mc:AlternateContent>
        </p:grpSp>
        <p:sp>
          <p:nvSpPr>
            <p:cNvPr id="27" name="Oval 26">
              <a:extLst>
                <a:ext uri="{FF2B5EF4-FFF2-40B4-BE49-F238E27FC236}">
                  <a16:creationId xmlns:a16="http://schemas.microsoft.com/office/drawing/2014/main" id="{60C78B44-7537-48C6-A6F8-D0C935A47D4A}"/>
                </a:ext>
              </a:extLst>
            </p:cNvPr>
            <p:cNvSpPr/>
            <p:nvPr/>
          </p:nvSpPr>
          <p:spPr>
            <a:xfrm>
              <a:off x="7674268" y="3924118"/>
              <a:ext cx="167577" cy="16757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615A57E3-ADE7-4EB4-A52D-4AAE5401DE42}"/>
              </a:ext>
            </a:extLst>
          </p:cNvPr>
          <p:cNvGrpSpPr/>
          <p:nvPr/>
        </p:nvGrpSpPr>
        <p:grpSpPr>
          <a:xfrm>
            <a:off x="7335440" y="3061471"/>
            <a:ext cx="621356" cy="1892871"/>
            <a:chOff x="7335440" y="3061471"/>
            <a:chExt cx="621356" cy="1892871"/>
          </a:xfrm>
        </p:grpSpPr>
        <p:grpSp>
          <p:nvGrpSpPr>
            <p:cNvPr id="4" name="Group 3">
              <a:extLst>
                <a:ext uri="{FF2B5EF4-FFF2-40B4-BE49-F238E27FC236}">
                  <a16:creationId xmlns:a16="http://schemas.microsoft.com/office/drawing/2014/main" id="{C8FFE9D6-FB87-464E-9A39-5F5A5AFFBEB0}"/>
                </a:ext>
              </a:extLst>
            </p:cNvPr>
            <p:cNvGrpSpPr/>
            <p:nvPr/>
          </p:nvGrpSpPr>
          <p:grpSpPr>
            <a:xfrm>
              <a:off x="7335440" y="3061471"/>
              <a:ext cx="621356" cy="1892871"/>
              <a:chOff x="7335440" y="3061471"/>
              <a:chExt cx="621356" cy="1892871"/>
            </a:xfrm>
          </p:grpSpPr>
          <p:grpSp>
            <p:nvGrpSpPr>
              <p:cNvPr id="25" name="Group 24">
                <a:extLst>
                  <a:ext uri="{FF2B5EF4-FFF2-40B4-BE49-F238E27FC236}">
                    <a16:creationId xmlns:a16="http://schemas.microsoft.com/office/drawing/2014/main" id="{9D74865C-E0C5-4BFD-BDF6-34D6228C4970}"/>
                  </a:ext>
                </a:extLst>
              </p:cNvPr>
              <p:cNvGrpSpPr/>
              <p:nvPr/>
            </p:nvGrpSpPr>
            <p:grpSpPr>
              <a:xfrm>
                <a:off x="7562744" y="3061471"/>
                <a:ext cx="394052" cy="1892871"/>
                <a:chOff x="7562744" y="3061471"/>
                <a:chExt cx="394052" cy="1892871"/>
              </a:xfrm>
            </p:grpSpPr>
            <p:sp>
              <p:nvSpPr>
                <p:cNvPr id="19" name="Oval 18">
                  <a:extLst>
                    <a:ext uri="{FF2B5EF4-FFF2-40B4-BE49-F238E27FC236}">
                      <a16:creationId xmlns:a16="http://schemas.microsoft.com/office/drawing/2014/main" id="{54CE9804-6F0A-40DA-81E1-7826B21B5B2E}"/>
                    </a:ext>
                  </a:extLst>
                </p:cNvPr>
                <p:cNvSpPr/>
                <p:nvPr/>
              </p:nvSpPr>
              <p:spPr>
                <a:xfrm>
                  <a:off x="7562745" y="3061471"/>
                  <a:ext cx="394051" cy="394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948CE76-F0E3-4264-AD91-AF98D5A41DD0}"/>
                    </a:ext>
                  </a:extLst>
                </p:cNvPr>
                <p:cNvSpPr/>
                <p:nvPr/>
              </p:nvSpPr>
              <p:spPr>
                <a:xfrm>
                  <a:off x="7562744" y="4560291"/>
                  <a:ext cx="394051" cy="3940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CBA64B6-EBBA-48C2-B7BC-CB54B6837210}"/>
                        </a:ext>
                      </a:extLst>
                    </p:cNvPr>
                    <p:cNvSpPr txBox="1"/>
                    <p:nvPr/>
                  </p:nvSpPr>
                  <p:spPr>
                    <a:xfrm>
                      <a:off x="7610689" y="4572695"/>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effectLst>
                                  <a:outerShdw blurRad="38100" dist="38100" dir="2700000" algn="tl">
                                    <a:srgbClr val="000000">
                                      <a:alpha val="43137"/>
                                    </a:srgbClr>
                                  </a:outerShdw>
                                </a:effectLst>
                                <a:latin typeface="Cambria Math" panose="02040503050406030204" pitchFamily="18" charset="0"/>
                              </a:rPr>
                              <m:t>+</m:t>
                            </m:r>
                          </m:oMath>
                        </m:oMathPara>
                      </a14:m>
                      <a:endParaRPr lang="en-GB" sz="2400" b="1" dirty="0">
                        <a:effectLst>
                          <a:outerShdw blurRad="38100" dist="38100" dir="2700000" algn="tl">
                            <a:srgbClr val="000000">
                              <a:alpha val="43137"/>
                            </a:srgbClr>
                          </a:outerShdw>
                        </a:effectLst>
                      </a:endParaRPr>
                    </a:p>
                  </p:txBody>
                </p:sp>
              </mc:Choice>
              <mc:Fallback xmlns="">
                <p:sp>
                  <p:nvSpPr>
                    <p:cNvPr id="23" name="TextBox 22">
                      <a:extLst>
                        <a:ext uri="{FF2B5EF4-FFF2-40B4-BE49-F238E27FC236}">
                          <a16:creationId xmlns:a16="http://schemas.microsoft.com/office/drawing/2014/main" id="{ACBA64B6-EBBA-48C2-B7BC-CB54B6837210}"/>
                        </a:ext>
                      </a:extLst>
                    </p:cNvPr>
                    <p:cNvSpPr txBox="1">
                      <a:spLocks noRot="1" noChangeAspect="1" noMove="1" noResize="1" noEditPoints="1" noAdjustHandles="1" noChangeArrowheads="1" noChangeShapeType="1" noTextEdit="1"/>
                    </p:cNvSpPr>
                    <p:nvPr/>
                  </p:nvSpPr>
                  <p:spPr>
                    <a:xfrm>
                      <a:off x="7610689" y="4572695"/>
                      <a:ext cx="298159" cy="369332"/>
                    </a:xfrm>
                    <a:prstGeom prst="rect">
                      <a:avLst/>
                    </a:prstGeom>
                    <a:blipFill>
                      <a:blip r:embed="rId8"/>
                      <a:stretch>
                        <a:fillRect l="-20408" r="-32653"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255D50-EE9F-45A3-AF6D-4155832B05A3}"/>
                        </a:ext>
                      </a:extLst>
                    </p:cNvPr>
                    <p:cNvSpPr txBox="1"/>
                    <p:nvPr/>
                  </p:nvSpPr>
                  <p:spPr>
                    <a:xfrm>
                      <a:off x="7610689" y="3061471"/>
                      <a:ext cx="2981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effectLst>
                                  <a:outerShdw blurRad="38100" dist="38100" dir="2700000" algn="tl">
                                    <a:srgbClr val="000000">
                                      <a:alpha val="43137"/>
                                    </a:srgbClr>
                                  </a:outerShdw>
                                </a:effectLst>
                                <a:latin typeface="Cambria Math" panose="02040503050406030204" pitchFamily="18" charset="0"/>
                              </a:rPr>
                              <m:t>−</m:t>
                            </m:r>
                          </m:oMath>
                        </m:oMathPara>
                      </a14:m>
                      <a:endParaRPr lang="en-GB" sz="2400" b="1" dirty="0">
                        <a:effectLst>
                          <a:outerShdw blurRad="38100" dist="38100" dir="2700000" algn="tl">
                            <a:srgbClr val="000000">
                              <a:alpha val="43137"/>
                            </a:srgbClr>
                          </a:outerShdw>
                        </a:effectLst>
                      </a:endParaRPr>
                    </a:p>
                  </p:txBody>
                </p:sp>
              </mc:Choice>
              <mc:Fallback xmlns="">
                <p:sp>
                  <p:nvSpPr>
                    <p:cNvPr id="24" name="TextBox 23">
                      <a:extLst>
                        <a:ext uri="{FF2B5EF4-FFF2-40B4-BE49-F238E27FC236}">
                          <a16:creationId xmlns:a16="http://schemas.microsoft.com/office/drawing/2014/main" id="{63255D50-EE9F-45A3-AF6D-4155832B05A3}"/>
                        </a:ext>
                      </a:extLst>
                    </p:cNvPr>
                    <p:cNvSpPr txBox="1">
                      <a:spLocks noRot="1" noChangeAspect="1" noMove="1" noResize="1" noEditPoints="1" noAdjustHandles="1" noChangeArrowheads="1" noChangeShapeType="1" noTextEdit="1"/>
                    </p:cNvSpPr>
                    <p:nvPr/>
                  </p:nvSpPr>
                  <p:spPr>
                    <a:xfrm>
                      <a:off x="7610689" y="3061471"/>
                      <a:ext cx="298159" cy="369332"/>
                    </a:xfrm>
                    <a:prstGeom prst="rect">
                      <a:avLst/>
                    </a:prstGeom>
                    <a:blipFill>
                      <a:blip r:embed="rId9"/>
                      <a:stretch>
                        <a:fillRect l="-6122" r="-1632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6645FC3-D8FB-4BB7-8A65-9274E6C2D680}"/>
                      </a:ext>
                    </a:extLst>
                  </p:cNvPr>
                  <p:cNvSpPr txBox="1"/>
                  <p:nvPr/>
                </p:nvSpPr>
                <p:spPr>
                  <a:xfrm>
                    <a:off x="7335440" y="3847539"/>
                    <a:ext cx="1932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oMath>
                      </m:oMathPara>
                    </a14:m>
                    <a:endParaRPr lang="en-GB" dirty="0"/>
                  </a:p>
                </p:txBody>
              </p:sp>
            </mc:Choice>
            <mc:Fallback xmlns="">
              <p:sp>
                <p:nvSpPr>
                  <p:cNvPr id="28" name="TextBox 27">
                    <a:extLst>
                      <a:ext uri="{FF2B5EF4-FFF2-40B4-BE49-F238E27FC236}">
                        <a16:creationId xmlns:a16="http://schemas.microsoft.com/office/drawing/2014/main" id="{F6645FC3-D8FB-4BB7-8A65-9274E6C2D680}"/>
                      </a:ext>
                    </a:extLst>
                  </p:cNvPr>
                  <p:cNvSpPr txBox="1">
                    <a:spLocks noRot="1" noChangeAspect="1" noMove="1" noResize="1" noEditPoints="1" noAdjustHandles="1" noChangeArrowheads="1" noChangeShapeType="1" noTextEdit="1"/>
                  </p:cNvSpPr>
                  <p:nvPr/>
                </p:nvSpPr>
                <p:spPr>
                  <a:xfrm>
                    <a:off x="7335440" y="3847539"/>
                    <a:ext cx="193258" cy="276999"/>
                  </a:xfrm>
                  <a:prstGeom prst="rect">
                    <a:avLst/>
                  </a:prstGeom>
                  <a:blipFill>
                    <a:blip r:embed="rId10"/>
                    <a:stretch>
                      <a:fillRect l="-31250" r="-25000" b="-6522"/>
                    </a:stretch>
                  </a:blipFill>
                </p:spPr>
                <p:txBody>
                  <a:bodyPr/>
                  <a:lstStyle/>
                  <a:p>
                    <a:r>
                      <a:rPr lang="en-GB">
                        <a:noFill/>
                      </a:rPr>
                      <a:t> </a:t>
                    </a:r>
                  </a:p>
                </p:txBody>
              </p:sp>
            </mc:Fallback>
          </mc:AlternateContent>
        </p:grpSp>
        <p:cxnSp>
          <p:nvCxnSpPr>
            <p:cNvPr id="8" name="Straight Connector 7">
              <a:extLst>
                <a:ext uri="{FF2B5EF4-FFF2-40B4-BE49-F238E27FC236}">
                  <a16:creationId xmlns:a16="http://schemas.microsoft.com/office/drawing/2014/main" id="{40486341-CF20-4C4D-9A01-36D48DD4713A}"/>
                </a:ext>
              </a:extLst>
            </p:cNvPr>
            <p:cNvCxnSpPr>
              <a:stCxn id="19" idx="2"/>
              <a:endCxn id="20" idx="2"/>
            </p:cNvCxnSpPr>
            <p:nvPr/>
          </p:nvCxnSpPr>
          <p:spPr>
            <a:xfrm flipH="1">
              <a:off x="7562744" y="3258497"/>
              <a:ext cx="1" cy="149882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3EF8291-1130-470B-9EF7-0DE6E6E5F395}"/>
              </a:ext>
            </a:extLst>
          </p:cNvPr>
          <p:cNvGrpSpPr/>
          <p:nvPr/>
        </p:nvGrpSpPr>
        <p:grpSpPr>
          <a:xfrm>
            <a:off x="8156556" y="1177555"/>
            <a:ext cx="217386" cy="2829763"/>
            <a:chOff x="8156556" y="1177555"/>
            <a:chExt cx="217386" cy="2829763"/>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3C9F524-8D2F-4774-BBF2-2ADFD1B947DB}"/>
                    </a:ext>
                  </a:extLst>
                </p:cNvPr>
                <p:cNvSpPr txBox="1"/>
                <p:nvPr/>
              </p:nvSpPr>
              <p:spPr>
                <a:xfrm>
                  <a:off x="8204858" y="2315437"/>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𝑧</m:t>
                        </m:r>
                      </m:oMath>
                    </m:oMathPara>
                  </a14:m>
                  <a:endParaRPr lang="en-GB" dirty="0"/>
                </a:p>
              </p:txBody>
            </p:sp>
          </mc:Choice>
          <mc:Fallback xmlns="">
            <p:sp>
              <p:nvSpPr>
                <p:cNvPr id="10" name="TextBox 9">
                  <a:extLst>
                    <a:ext uri="{FF2B5EF4-FFF2-40B4-BE49-F238E27FC236}">
                      <a16:creationId xmlns:a16="http://schemas.microsoft.com/office/drawing/2014/main" id="{B3C9F524-8D2F-4774-BBF2-2ADFD1B947DB}"/>
                    </a:ext>
                  </a:extLst>
                </p:cNvPr>
                <p:cNvSpPr txBox="1">
                  <a:spLocks noRot="1" noChangeAspect="1" noMove="1" noResize="1" noEditPoints="1" noAdjustHandles="1" noChangeArrowheads="1" noChangeShapeType="1" noTextEdit="1"/>
                </p:cNvSpPr>
                <p:nvPr/>
              </p:nvSpPr>
              <p:spPr>
                <a:xfrm>
                  <a:off x="8204858" y="2315437"/>
                  <a:ext cx="169084" cy="276999"/>
                </a:xfrm>
                <a:prstGeom prst="rect">
                  <a:avLst/>
                </a:prstGeom>
                <a:blipFill>
                  <a:blip r:embed="rId11"/>
                  <a:stretch>
                    <a:fillRect l="-21429" r="-14286"/>
                  </a:stretch>
                </a:blipFill>
              </p:spPr>
              <p:txBody>
                <a:bodyPr/>
                <a:lstStyle/>
                <a:p>
                  <a:r>
                    <a:rPr lang="en-GB">
                      <a:noFill/>
                    </a:rPr>
                    <a:t> </a:t>
                  </a:r>
                </a:p>
              </p:txBody>
            </p:sp>
          </mc:Fallback>
        </mc:AlternateContent>
        <p:cxnSp>
          <p:nvCxnSpPr>
            <p:cNvPr id="12" name="Straight Connector 11">
              <a:extLst>
                <a:ext uri="{FF2B5EF4-FFF2-40B4-BE49-F238E27FC236}">
                  <a16:creationId xmlns:a16="http://schemas.microsoft.com/office/drawing/2014/main" id="{75D92EE7-FB69-473C-A0BB-C7A21D2FA5BF}"/>
                </a:ext>
              </a:extLst>
            </p:cNvPr>
            <p:cNvCxnSpPr>
              <a:cxnSpLocks/>
            </p:cNvCxnSpPr>
            <p:nvPr/>
          </p:nvCxnSpPr>
          <p:spPr>
            <a:xfrm flipH="1" flipV="1">
              <a:off x="8156556" y="1177555"/>
              <a:ext cx="13517" cy="2829763"/>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0A64A24-0EAE-44B1-BE3F-9ACAD5D19FA7}"/>
              </a:ext>
            </a:extLst>
          </p:cNvPr>
          <p:cNvGrpSpPr/>
          <p:nvPr/>
        </p:nvGrpSpPr>
        <p:grpSpPr>
          <a:xfrm>
            <a:off x="7237424" y="1210559"/>
            <a:ext cx="273385" cy="2047938"/>
            <a:chOff x="7237424" y="1210559"/>
            <a:chExt cx="273385" cy="204793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C057C8D-4E02-400C-81BA-791FF7C9233F}"/>
                    </a:ext>
                  </a:extLst>
                </p:cNvPr>
                <p:cNvSpPr txBox="1"/>
                <p:nvPr/>
              </p:nvSpPr>
              <p:spPr>
                <a:xfrm>
                  <a:off x="7237424" y="2096028"/>
                  <a:ext cx="2678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m:t>
                            </m:r>
                          </m:sub>
                        </m:sSub>
                      </m:oMath>
                    </m:oMathPara>
                  </a14:m>
                  <a:endParaRPr lang="en-GB" dirty="0"/>
                </a:p>
              </p:txBody>
            </p:sp>
          </mc:Choice>
          <mc:Fallback xmlns="">
            <p:sp>
              <p:nvSpPr>
                <p:cNvPr id="29" name="TextBox 28">
                  <a:extLst>
                    <a:ext uri="{FF2B5EF4-FFF2-40B4-BE49-F238E27FC236}">
                      <a16:creationId xmlns:a16="http://schemas.microsoft.com/office/drawing/2014/main" id="{FC057C8D-4E02-400C-81BA-791FF7C9233F}"/>
                    </a:ext>
                  </a:extLst>
                </p:cNvPr>
                <p:cNvSpPr txBox="1">
                  <a:spLocks noRot="1" noChangeAspect="1" noMove="1" noResize="1" noEditPoints="1" noAdjustHandles="1" noChangeArrowheads="1" noChangeShapeType="1" noTextEdit="1"/>
                </p:cNvSpPr>
                <p:nvPr/>
              </p:nvSpPr>
              <p:spPr>
                <a:xfrm>
                  <a:off x="7237424" y="2096028"/>
                  <a:ext cx="267894" cy="276999"/>
                </a:xfrm>
                <a:prstGeom prst="rect">
                  <a:avLst/>
                </a:prstGeom>
                <a:blipFill>
                  <a:blip r:embed="rId12"/>
                  <a:stretch>
                    <a:fillRect l="-13636" r="-6818" b="-13333"/>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41916630-4677-4781-9C23-6448842D7F9F}"/>
                </a:ext>
              </a:extLst>
            </p:cNvPr>
            <p:cNvCxnSpPr>
              <a:cxnSpLocks/>
            </p:cNvCxnSpPr>
            <p:nvPr/>
          </p:nvCxnSpPr>
          <p:spPr>
            <a:xfrm flipV="1">
              <a:off x="7492410" y="1210559"/>
              <a:ext cx="18399" cy="20479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68AFFCB-A318-461F-A2CB-0B3CE6471D54}"/>
              </a:ext>
            </a:extLst>
          </p:cNvPr>
          <p:cNvGrpSpPr/>
          <p:nvPr/>
        </p:nvGrpSpPr>
        <p:grpSpPr>
          <a:xfrm>
            <a:off x="6893346" y="1210559"/>
            <a:ext cx="275347" cy="3546757"/>
            <a:chOff x="6893346" y="1210559"/>
            <a:chExt cx="275347" cy="3546757"/>
          </a:xfrm>
        </p:grpSpPr>
        <p:cxnSp>
          <p:nvCxnSpPr>
            <p:cNvPr id="33" name="Straight Connector 32">
              <a:extLst>
                <a:ext uri="{FF2B5EF4-FFF2-40B4-BE49-F238E27FC236}">
                  <a16:creationId xmlns:a16="http://schemas.microsoft.com/office/drawing/2014/main" id="{B52384AA-ADC0-4775-B7D5-6B372AF3980B}"/>
                </a:ext>
              </a:extLst>
            </p:cNvPr>
            <p:cNvCxnSpPr>
              <a:cxnSpLocks/>
            </p:cNvCxnSpPr>
            <p:nvPr/>
          </p:nvCxnSpPr>
          <p:spPr>
            <a:xfrm flipH="1" flipV="1">
              <a:off x="7168103" y="1210559"/>
              <a:ext cx="590" cy="35467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275C233-6FF4-40EE-8D29-CD43BDC83F84}"/>
                    </a:ext>
                  </a:extLst>
                </p:cNvPr>
                <p:cNvSpPr txBox="1"/>
                <p:nvPr/>
              </p:nvSpPr>
              <p:spPr>
                <a:xfrm>
                  <a:off x="6893346" y="2803338"/>
                  <a:ext cx="2549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𝑟</m:t>
                            </m:r>
                          </m:e>
                          <m:sub>
                            <m:r>
                              <a:rPr lang="en-GB" b="0" i="1" smtClean="0">
                                <a:latin typeface="Cambria Math" panose="02040503050406030204" pitchFamily="18" charset="0"/>
                              </a:rPr>
                              <m:t>−</m:t>
                            </m:r>
                          </m:sub>
                        </m:sSub>
                      </m:oMath>
                    </m:oMathPara>
                  </a14:m>
                  <a:endParaRPr lang="en-GB" dirty="0"/>
                </a:p>
              </p:txBody>
            </p:sp>
          </mc:Choice>
          <mc:Fallback xmlns="">
            <p:sp>
              <p:nvSpPr>
                <p:cNvPr id="35" name="TextBox 34">
                  <a:extLst>
                    <a:ext uri="{FF2B5EF4-FFF2-40B4-BE49-F238E27FC236}">
                      <a16:creationId xmlns:a16="http://schemas.microsoft.com/office/drawing/2014/main" id="{E275C233-6FF4-40EE-8D29-CD43BDC83F84}"/>
                    </a:ext>
                  </a:extLst>
                </p:cNvPr>
                <p:cNvSpPr txBox="1">
                  <a:spLocks noRot="1" noChangeAspect="1" noMove="1" noResize="1" noEditPoints="1" noAdjustHandles="1" noChangeArrowheads="1" noChangeShapeType="1" noTextEdit="1"/>
                </p:cNvSpPr>
                <p:nvPr/>
              </p:nvSpPr>
              <p:spPr>
                <a:xfrm>
                  <a:off x="6893346" y="2803338"/>
                  <a:ext cx="254942" cy="276999"/>
                </a:xfrm>
                <a:prstGeom prst="rect">
                  <a:avLst/>
                </a:prstGeom>
                <a:blipFill>
                  <a:blip r:embed="rId13"/>
                  <a:stretch>
                    <a:fillRect l="-14286" b="-6667"/>
                  </a:stretch>
                </a:blipFill>
              </p:spPr>
              <p:txBody>
                <a:bodyPr/>
                <a:lstStyle/>
                <a:p>
                  <a:r>
                    <a:rPr lang="en-GB">
                      <a:noFill/>
                    </a:rPr>
                    <a:t> </a:t>
                  </a:r>
                </a:p>
              </p:txBody>
            </p:sp>
          </mc:Fallback>
        </mc:AlternateContent>
      </p:grpSp>
      <p:cxnSp>
        <p:nvCxnSpPr>
          <p:cNvPr id="39" name="Straight Connector 38">
            <a:extLst>
              <a:ext uri="{FF2B5EF4-FFF2-40B4-BE49-F238E27FC236}">
                <a16:creationId xmlns:a16="http://schemas.microsoft.com/office/drawing/2014/main" id="{F0C7135D-4FF8-4CF6-BD0E-11C047701BBE}"/>
              </a:ext>
            </a:extLst>
          </p:cNvPr>
          <p:cNvCxnSpPr>
            <a:cxnSpLocks/>
          </p:cNvCxnSpPr>
          <p:nvPr/>
        </p:nvCxnSpPr>
        <p:spPr>
          <a:xfrm>
            <a:off x="8041605" y="3224857"/>
            <a:ext cx="1" cy="761181"/>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029E25-15E1-4386-9548-CBCA04F4995C}"/>
              </a:ext>
            </a:extLst>
          </p:cNvPr>
          <p:cNvCxnSpPr>
            <a:cxnSpLocks/>
          </p:cNvCxnSpPr>
          <p:nvPr/>
        </p:nvCxnSpPr>
        <p:spPr>
          <a:xfrm flipH="1">
            <a:off x="8035687" y="4060453"/>
            <a:ext cx="2381" cy="6968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AD93CCE-2A1D-4601-9AC9-91D9E7EE6479}"/>
              </a:ext>
            </a:extLst>
          </p:cNvPr>
          <p:cNvSpPr txBox="1"/>
          <p:nvPr/>
        </p:nvSpPr>
        <p:spPr>
          <a:xfrm>
            <a:off x="1526503" y="3405392"/>
            <a:ext cx="1695016" cy="400110"/>
          </a:xfrm>
          <a:prstGeom prst="rect">
            <a:avLst/>
          </a:prstGeom>
          <a:noFill/>
        </p:spPr>
        <p:txBody>
          <a:bodyPr wrap="none" rtlCol="0">
            <a:spAutoFit/>
          </a:bodyPr>
          <a:lstStyle/>
          <a:p>
            <a:r>
              <a:rPr lang="en-GB" sz="2000" b="1" dirty="0">
                <a:solidFill>
                  <a:schemeClr val="accent6"/>
                </a:solidFill>
              </a:rPr>
              <a:t>The green line</a:t>
            </a:r>
          </a:p>
        </p:txBody>
      </p:sp>
      <p:sp>
        <p:nvSpPr>
          <p:cNvPr id="44" name="TextBox 43">
            <a:extLst>
              <a:ext uri="{FF2B5EF4-FFF2-40B4-BE49-F238E27FC236}">
                <a16:creationId xmlns:a16="http://schemas.microsoft.com/office/drawing/2014/main" id="{D30EEFE4-AF77-46F0-9D89-847A6A950FB3}"/>
              </a:ext>
            </a:extLst>
          </p:cNvPr>
          <p:cNvSpPr txBox="1"/>
          <p:nvPr/>
        </p:nvSpPr>
        <p:spPr>
          <a:xfrm>
            <a:off x="1526503" y="4602928"/>
            <a:ext cx="1645002" cy="400110"/>
          </a:xfrm>
          <a:prstGeom prst="rect">
            <a:avLst/>
          </a:prstGeom>
          <a:noFill/>
        </p:spPr>
        <p:txBody>
          <a:bodyPr wrap="none" rtlCol="0">
            <a:spAutoFit/>
          </a:bodyPr>
          <a:lstStyle/>
          <a:p>
            <a:r>
              <a:rPr lang="en-GB" sz="2000" b="1" dirty="0"/>
              <a:t>The black line</a:t>
            </a:r>
          </a:p>
        </p:txBody>
      </p:sp>
    </p:spTree>
    <p:extLst>
      <p:ext uri="{BB962C8B-B14F-4D97-AF65-F5344CB8AC3E}">
        <p14:creationId xmlns:p14="http://schemas.microsoft.com/office/powerpoint/2010/main" val="234194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43"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B06E0-A609-4665-974B-5C522F43A229}"/>
              </a:ext>
            </a:extLst>
          </p:cNvPr>
          <p:cNvPicPr>
            <a:picLocks noChangeAspect="1"/>
          </p:cNvPicPr>
          <p:nvPr/>
        </p:nvPicPr>
        <p:blipFill>
          <a:blip r:embed="rId2"/>
          <a:stretch>
            <a:fillRect/>
          </a:stretch>
        </p:blipFill>
        <p:spPr>
          <a:xfrm>
            <a:off x="233892" y="298927"/>
            <a:ext cx="5925312" cy="1325882"/>
          </a:xfrm>
          <a:prstGeom prst="rect">
            <a:avLst/>
          </a:prstGeom>
        </p:spPr>
      </p:pic>
      <p:pic>
        <p:nvPicPr>
          <p:cNvPr id="3" name="Picture 2">
            <a:extLst>
              <a:ext uri="{FF2B5EF4-FFF2-40B4-BE49-F238E27FC236}">
                <a16:creationId xmlns:a16="http://schemas.microsoft.com/office/drawing/2014/main" id="{445D901E-011B-4C28-8F56-85CFF22263F0}"/>
              </a:ext>
            </a:extLst>
          </p:cNvPr>
          <p:cNvPicPr>
            <a:picLocks noChangeAspect="1"/>
          </p:cNvPicPr>
          <p:nvPr/>
        </p:nvPicPr>
        <p:blipFill>
          <a:blip r:embed="rId3"/>
          <a:stretch>
            <a:fillRect/>
          </a:stretch>
        </p:blipFill>
        <p:spPr>
          <a:xfrm>
            <a:off x="161259" y="1624809"/>
            <a:ext cx="6296793" cy="1032016"/>
          </a:xfrm>
          <a:prstGeom prst="rect">
            <a:avLst/>
          </a:prstGeom>
        </p:spPr>
      </p:pic>
      <p:grpSp>
        <p:nvGrpSpPr>
          <p:cNvPr id="4" name="Group 3">
            <a:extLst>
              <a:ext uri="{FF2B5EF4-FFF2-40B4-BE49-F238E27FC236}">
                <a16:creationId xmlns:a16="http://schemas.microsoft.com/office/drawing/2014/main" id="{55D3CB33-3163-4103-A684-41D38FA385A0}"/>
              </a:ext>
            </a:extLst>
          </p:cNvPr>
          <p:cNvGrpSpPr/>
          <p:nvPr/>
        </p:nvGrpSpPr>
        <p:grpSpPr>
          <a:xfrm>
            <a:off x="1536296" y="2777552"/>
            <a:ext cx="3853465" cy="482070"/>
            <a:chOff x="1420578" y="5319195"/>
            <a:chExt cx="3853465" cy="482070"/>
          </a:xfrm>
        </p:grpSpPr>
        <p:pic>
          <p:nvPicPr>
            <p:cNvPr id="5" name="Picture 4">
              <a:extLst>
                <a:ext uri="{FF2B5EF4-FFF2-40B4-BE49-F238E27FC236}">
                  <a16:creationId xmlns:a16="http://schemas.microsoft.com/office/drawing/2014/main" id="{EF39198B-A636-4A48-8CE0-5A3950E11B48}"/>
                </a:ext>
              </a:extLst>
            </p:cNvPr>
            <p:cNvPicPr>
              <a:picLocks noChangeAspect="1"/>
            </p:cNvPicPr>
            <p:nvPr/>
          </p:nvPicPr>
          <p:blipFill>
            <a:blip r:embed="rId4"/>
            <a:stretch>
              <a:fillRect/>
            </a:stretch>
          </p:blipFill>
          <p:spPr>
            <a:xfrm>
              <a:off x="2596053" y="5319195"/>
              <a:ext cx="983170" cy="482070"/>
            </a:xfrm>
            <a:prstGeom prst="rect">
              <a:avLst/>
            </a:prstGeom>
          </p:spPr>
        </p:pic>
        <p:pic>
          <p:nvPicPr>
            <p:cNvPr id="6" name="Picture 5">
              <a:extLst>
                <a:ext uri="{FF2B5EF4-FFF2-40B4-BE49-F238E27FC236}">
                  <a16:creationId xmlns:a16="http://schemas.microsoft.com/office/drawing/2014/main" id="{37D7058C-9C83-4A31-8981-852FE7EE7543}"/>
                </a:ext>
              </a:extLst>
            </p:cNvPr>
            <p:cNvPicPr>
              <a:picLocks noChangeAspect="1"/>
            </p:cNvPicPr>
            <p:nvPr/>
          </p:nvPicPr>
          <p:blipFill>
            <a:blip r:embed="rId5"/>
            <a:stretch>
              <a:fillRect/>
            </a:stretch>
          </p:blipFill>
          <p:spPr>
            <a:xfrm>
              <a:off x="3935050" y="5387586"/>
              <a:ext cx="1338993" cy="413113"/>
            </a:xfrm>
            <a:prstGeom prst="rect">
              <a:avLst/>
            </a:prstGeom>
          </p:spPr>
        </p:pic>
        <p:sp>
          <p:nvSpPr>
            <p:cNvPr id="7" name="TextBox 6">
              <a:extLst>
                <a:ext uri="{FF2B5EF4-FFF2-40B4-BE49-F238E27FC236}">
                  <a16:creationId xmlns:a16="http://schemas.microsoft.com/office/drawing/2014/main" id="{5BA0A0F5-F00D-4A12-AE74-7EF5B74B76BC}"/>
                </a:ext>
              </a:extLst>
            </p:cNvPr>
            <p:cNvSpPr txBox="1"/>
            <p:nvPr/>
          </p:nvSpPr>
          <p:spPr>
            <a:xfrm>
              <a:off x="1420578" y="5375564"/>
              <a:ext cx="819648" cy="369332"/>
            </a:xfrm>
            <a:prstGeom prst="rect">
              <a:avLst/>
            </a:prstGeom>
            <a:noFill/>
          </p:spPr>
          <p:txBody>
            <a:bodyPr wrap="none" rtlCol="0">
              <a:spAutoFit/>
            </a:bodyPr>
            <a:lstStyle/>
            <a:p>
              <a:r>
                <a:rPr lang="en-GB" dirty="0"/>
                <a:t>Where</a:t>
              </a:r>
            </a:p>
          </p:txBody>
        </p:sp>
      </p:grpSp>
      <p:pic>
        <p:nvPicPr>
          <p:cNvPr id="8" name="Picture 7">
            <a:extLst>
              <a:ext uri="{FF2B5EF4-FFF2-40B4-BE49-F238E27FC236}">
                <a16:creationId xmlns:a16="http://schemas.microsoft.com/office/drawing/2014/main" id="{DCF7D0D6-8555-4552-A61E-E9234BB04426}"/>
              </a:ext>
            </a:extLst>
          </p:cNvPr>
          <p:cNvPicPr>
            <a:picLocks noChangeAspect="1"/>
          </p:cNvPicPr>
          <p:nvPr/>
        </p:nvPicPr>
        <p:blipFill>
          <a:blip r:embed="rId6"/>
          <a:stretch>
            <a:fillRect/>
          </a:stretch>
        </p:blipFill>
        <p:spPr>
          <a:xfrm>
            <a:off x="2065585" y="3380350"/>
            <a:ext cx="2337226" cy="883780"/>
          </a:xfrm>
          <a:prstGeom prst="rect">
            <a:avLst/>
          </a:prstGeom>
        </p:spPr>
      </p:pic>
      <p:pic>
        <p:nvPicPr>
          <p:cNvPr id="9" name="Picture 8">
            <a:extLst>
              <a:ext uri="{FF2B5EF4-FFF2-40B4-BE49-F238E27FC236}">
                <a16:creationId xmlns:a16="http://schemas.microsoft.com/office/drawing/2014/main" id="{689FA810-7768-462C-8EB0-93222914E06A}"/>
              </a:ext>
            </a:extLst>
          </p:cNvPr>
          <p:cNvPicPr>
            <a:picLocks noChangeAspect="1"/>
          </p:cNvPicPr>
          <p:nvPr/>
        </p:nvPicPr>
        <p:blipFill>
          <a:blip r:embed="rId7"/>
          <a:stretch>
            <a:fillRect/>
          </a:stretch>
        </p:blipFill>
        <p:spPr>
          <a:xfrm>
            <a:off x="1422854" y="5527057"/>
            <a:ext cx="4173827" cy="1032016"/>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08F169B-9E4F-443A-BA40-E14A4ED61FFD}"/>
                  </a:ext>
                </a:extLst>
              </p:cNvPr>
              <p:cNvSpPr/>
              <p:nvPr/>
            </p:nvSpPr>
            <p:spPr>
              <a:xfrm>
                <a:off x="752383" y="4533102"/>
                <a:ext cx="5421292" cy="506421"/>
              </a:xfrm>
              <a:prstGeom prst="rect">
                <a:avLst/>
              </a:prstGeom>
            </p:spPr>
            <p:txBody>
              <a:bodyPr wrap="none">
                <a:spAutoFit/>
              </a:bodyPr>
              <a:lstStyle/>
              <a:p>
                <a14:m>
                  <m:oMath xmlns:m="http://schemas.openxmlformats.org/officeDocument/2006/math">
                    <m:r>
                      <a:rPr lang="en-US" sz="2400" i="1" dirty="0" smtClean="0">
                        <a:latin typeface="Cambria Math" panose="02040503050406030204" pitchFamily="18" charset="0"/>
                      </a:rPr>
                      <m:t>𝑞</m:t>
                    </m:r>
                    <m:r>
                      <a:rPr lang="en-US" sz="2400" i="1" dirty="0" err="1">
                        <a:latin typeface="Cambria Math" panose="02040503050406030204" pitchFamily="18" charset="0"/>
                      </a:rPr>
                      <m:t>𝑑</m:t>
                    </m:r>
                  </m:oMath>
                </a14:m>
                <a:r>
                  <a:rPr lang="en-US" sz="2400" dirty="0">
                    <a:latin typeface="Times New Roman" panose="02020603050405020304" pitchFamily="18" charset="0"/>
                    <a:cs typeface="Times New Roman" panose="02020603050405020304" pitchFamily="18" charset="0"/>
                  </a:rPr>
                  <a:t> known as the electric dipole moment </a:t>
                </a:r>
                <a14:m>
                  <m:oMath xmlns:m="http://schemas.openxmlformats.org/officeDocument/2006/math">
                    <m:acc>
                      <m:accPr>
                        <m:chr m:val="⃗"/>
                        <m:ctrlPr>
                          <a:rPr lang="en-US" sz="2400" i="1" smtClean="0">
                            <a:latin typeface="Cambria Math" panose="02040503050406030204" pitchFamily="18" charset="0"/>
                            <a:cs typeface="Times New Roman" panose="02020603050405020304" pitchFamily="18" charset="0"/>
                          </a:rPr>
                        </m:ctrlPr>
                      </m:accPr>
                      <m:e>
                        <m:r>
                          <a:rPr lang="en-GB" sz="2400" b="0" i="1" smtClean="0">
                            <a:latin typeface="Cambria Math" panose="02040503050406030204" pitchFamily="18" charset="0"/>
                            <a:cs typeface="Times New Roman" panose="02020603050405020304" pitchFamily="18" charset="0"/>
                          </a:rPr>
                          <m:t>𝑃</m:t>
                        </m:r>
                      </m:e>
                    </m:acc>
                  </m:oMath>
                </a14:m>
                <a:endParaRPr lang="en-GB" sz="2400" dirty="0">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D08F169B-9E4F-443A-BA40-E14A4ED61FFD}"/>
                  </a:ext>
                </a:extLst>
              </p:cNvPr>
              <p:cNvSpPr>
                <a:spLocks noRot="1" noChangeAspect="1" noMove="1" noResize="1" noEditPoints="1" noAdjustHandles="1" noChangeArrowheads="1" noChangeShapeType="1" noTextEdit="1"/>
              </p:cNvSpPr>
              <p:nvPr/>
            </p:nvSpPr>
            <p:spPr>
              <a:xfrm>
                <a:off x="752383" y="4533102"/>
                <a:ext cx="5421292" cy="506421"/>
              </a:xfrm>
              <a:prstGeom prst="rect">
                <a:avLst/>
              </a:prstGeom>
              <a:blipFill>
                <a:blip r:embed="rId8"/>
                <a:stretch>
                  <a:fillRect b="-27711"/>
                </a:stretch>
              </a:blipFill>
            </p:spPr>
            <p:txBody>
              <a:bodyPr/>
              <a:lstStyle/>
              <a:p>
                <a:r>
                  <a:rPr lang="en-GB">
                    <a:noFill/>
                  </a:rPr>
                  <a:t> </a:t>
                </a:r>
              </a:p>
            </p:txBody>
          </p:sp>
        </mc:Fallback>
      </mc:AlternateContent>
    </p:spTree>
    <p:extLst>
      <p:ext uri="{BB962C8B-B14F-4D97-AF65-F5344CB8AC3E}">
        <p14:creationId xmlns:p14="http://schemas.microsoft.com/office/powerpoint/2010/main" val="313447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1CC39F-794C-4AF4-A680-C8FB4B123F20}"/>
              </a:ext>
            </a:extLst>
          </p:cNvPr>
          <p:cNvPicPr>
            <a:picLocks noChangeAspect="1"/>
          </p:cNvPicPr>
          <p:nvPr/>
        </p:nvPicPr>
        <p:blipFill>
          <a:blip r:embed="rId4"/>
          <a:stretch>
            <a:fillRect/>
          </a:stretch>
        </p:blipFill>
        <p:spPr>
          <a:xfrm>
            <a:off x="99277" y="476211"/>
            <a:ext cx="3506071" cy="2705377"/>
          </a:xfrm>
          <a:prstGeom prst="rect">
            <a:avLst/>
          </a:prstGeom>
        </p:spPr>
      </p:pic>
      <p:sp>
        <p:nvSpPr>
          <p:cNvPr id="3" name="Rectangle 2">
            <a:extLst>
              <a:ext uri="{FF2B5EF4-FFF2-40B4-BE49-F238E27FC236}">
                <a16:creationId xmlns:a16="http://schemas.microsoft.com/office/drawing/2014/main" id="{08DE25C6-FC30-48E6-988E-6A483DA70AE3}"/>
              </a:ext>
            </a:extLst>
          </p:cNvPr>
          <p:cNvSpPr/>
          <p:nvPr/>
        </p:nvSpPr>
        <p:spPr>
          <a:xfrm>
            <a:off x="300474" y="646330"/>
            <a:ext cx="2427268" cy="492443"/>
          </a:xfrm>
          <a:prstGeom prst="rect">
            <a:avLst/>
          </a:prstGeom>
        </p:spPr>
        <p:txBody>
          <a:bodyPr wrap="none">
            <a:spAutoFit/>
          </a:bodyPr>
          <a:lstStyle/>
          <a:p>
            <a:r>
              <a:rPr lang="en-GB" sz="2600" dirty="0">
                <a:solidFill>
                  <a:srgbClr val="FFFF00"/>
                </a:solidFill>
                <a:latin typeface="Times New Roman" panose="02020603050405020304" pitchFamily="18" charset="0"/>
                <a:cs typeface="Times New Roman" panose="02020603050405020304" pitchFamily="18" charset="0"/>
              </a:rPr>
              <a:t>sprites lightning</a:t>
            </a:r>
          </a:p>
        </p:txBody>
      </p:sp>
      <p:pic>
        <p:nvPicPr>
          <p:cNvPr id="4" name="videoplayback">
            <a:hlinkClick r:id="" action="ppaction://media"/>
            <a:extLst>
              <a:ext uri="{FF2B5EF4-FFF2-40B4-BE49-F238E27FC236}">
                <a16:creationId xmlns:a16="http://schemas.microsoft.com/office/drawing/2014/main" id="{918E2653-E29E-4100-B616-EC413AACC2FD}"/>
              </a:ext>
            </a:extLst>
          </p:cNvPr>
          <p:cNvPicPr>
            <a:picLocks noChangeAspect="1"/>
          </p:cNvPicPr>
          <p:nvPr>
            <a:videoFile r:link="rId1"/>
            <p:extLst>
              <p:ext uri="{DAA4B4D4-6D71-4841-9C94-3DE7FCFB9230}">
                <p14:media xmlns:p14="http://schemas.microsoft.com/office/powerpoint/2010/main" r:embed="rId2">
                  <p14:trim st="3701"/>
                </p14:media>
              </p:ext>
            </p:extLst>
          </p:nvPr>
        </p:nvPicPr>
        <p:blipFill>
          <a:blip r:embed="rId5"/>
          <a:stretch>
            <a:fillRect/>
          </a:stretch>
        </p:blipFill>
        <p:spPr>
          <a:xfrm>
            <a:off x="99277" y="3252217"/>
            <a:ext cx="5256930" cy="350462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607718A-05E3-4367-ACF6-A176A2642875}"/>
                  </a:ext>
                </a:extLst>
              </p:cNvPr>
              <p:cNvSpPr/>
              <p:nvPr/>
            </p:nvSpPr>
            <p:spPr>
              <a:xfrm>
                <a:off x="3669792" y="0"/>
                <a:ext cx="8522207" cy="1785104"/>
              </a:xfrm>
              <a:prstGeom prst="rect">
                <a:avLst/>
              </a:prstGeom>
            </p:spPr>
            <p:txBody>
              <a:bodyPr wrap="square">
                <a:spAutoFit/>
              </a:bodyPr>
              <a:lstStyle/>
              <a:p>
                <a:r>
                  <a:rPr lang="en-US" sz="2200" dirty="0"/>
                  <a:t>A vertical electric dipole that has charge </a:t>
                </a:r>
                <a14:m>
                  <m:oMath xmlns:m="http://schemas.openxmlformats.org/officeDocument/2006/math">
                    <m:r>
                      <a:rPr lang="en-GB" sz="2200" b="0" i="1" smtClean="0">
                        <a:latin typeface="Cambria Math" panose="02040503050406030204" pitchFamily="18" charset="0"/>
                      </a:rPr>
                      <m:t>−</m:t>
                    </m:r>
                    <m:r>
                      <a:rPr lang="en-GB" sz="2200" b="0" i="1" smtClean="0">
                        <a:latin typeface="Cambria Math" panose="02040503050406030204" pitchFamily="18" charset="0"/>
                      </a:rPr>
                      <m:t>𝑞</m:t>
                    </m:r>
                  </m:oMath>
                </a14:m>
                <a:r>
                  <a:rPr lang="en-US" sz="2200" dirty="0"/>
                  <a:t> at cloud height </a:t>
                </a:r>
                <a14:m>
                  <m:oMath xmlns:m="http://schemas.openxmlformats.org/officeDocument/2006/math">
                    <m:r>
                      <a:rPr lang="en-US" sz="2200" i="1" dirty="0" smtClean="0">
                        <a:latin typeface="Cambria Math" panose="02040503050406030204" pitchFamily="18" charset="0"/>
                      </a:rPr>
                      <m:t>h</m:t>
                    </m:r>
                  </m:oMath>
                </a14:m>
                <a:r>
                  <a:rPr lang="en-US" sz="2200" dirty="0"/>
                  <a:t> and charge </a:t>
                </a:r>
                <a14:m>
                  <m:oMath xmlns:m="http://schemas.openxmlformats.org/officeDocument/2006/math">
                    <m:r>
                      <a:rPr lang="en-GB" sz="2200" b="0" i="1" smtClean="0">
                        <a:latin typeface="Cambria Math" panose="02040503050406030204" pitchFamily="18" charset="0"/>
                      </a:rPr>
                      <m:t>+</m:t>
                    </m:r>
                    <m:r>
                      <a:rPr lang="en-GB" sz="2200" b="0" i="1" smtClean="0">
                        <a:latin typeface="Cambria Math" panose="02040503050406030204" pitchFamily="18" charset="0"/>
                      </a:rPr>
                      <m:t>𝑞</m:t>
                    </m:r>
                  </m:oMath>
                </a14:m>
                <a:r>
                  <a:rPr lang="en-US" sz="2200" dirty="0"/>
                  <a:t> at below-ground depth </a:t>
                </a:r>
                <a14:m>
                  <m:oMath xmlns:m="http://schemas.openxmlformats.org/officeDocument/2006/math">
                    <m:r>
                      <a:rPr lang="en-US" sz="2200" i="1" dirty="0" smtClean="0">
                        <a:latin typeface="Cambria Math" panose="02040503050406030204" pitchFamily="18" charset="0"/>
                      </a:rPr>
                      <m:t>h</m:t>
                    </m:r>
                  </m:oMath>
                </a14:m>
                <a:r>
                  <a:rPr lang="en-US" sz="2200" dirty="0"/>
                  <a:t> . If </a:t>
                </a:r>
                <a14:m>
                  <m:oMath xmlns:m="http://schemas.openxmlformats.org/officeDocument/2006/math">
                    <m:r>
                      <a:rPr lang="en-US" sz="2200" i="1" dirty="0" smtClean="0">
                        <a:latin typeface="Cambria Math" panose="02040503050406030204" pitchFamily="18" charset="0"/>
                      </a:rPr>
                      <m:t>𝑞</m:t>
                    </m:r>
                    <m:r>
                      <a:rPr lang="en-GB" sz="2200" b="0" i="1" dirty="0" smtClean="0">
                        <a:latin typeface="Cambria Math" panose="02040503050406030204" pitchFamily="18" charset="0"/>
                      </a:rPr>
                      <m:t>=</m:t>
                    </m:r>
                    <m:r>
                      <a:rPr lang="en-US" sz="2200" i="1" dirty="0" smtClean="0">
                        <a:latin typeface="Cambria Math" panose="02040503050406030204" pitchFamily="18" charset="0"/>
                      </a:rPr>
                      <m:t>200 </m:t>
                    </m:r>
                    <m:r>
                      <a:rPr lang="en-US" sz="2200" i="1" dirty="0" smtClean="0">
                        <a:latin typeface="Cambria Math" panose="02040503050406030204" pitchFamily="18" charset="0"/>
                      </a:rPr>
                      <m:t>𝐶</m:t>
                    </m:r>
                  </m:oMath>
                </a14:m>
                <a:r>
                  <a:rPr lang="en-US" sz="2200" dirty="0"/>
                  <a:t> and </a:t>
                </a:r>
                <a14:m>
                  <m:oMath xmlns:m="http://schemas.openxmlformats.org/officeDocument/2006/math">
                    <m:r>
                      <a:rPr lang="en-US" sz="2200" i="1" dirty="0" smtClean="0">
                        <a:latin typeface="Cambria Math" panose="02040503050406030204" pitchFamily="18" charset="0"/>
                      </a:rPr>
                      <m:t>h</m:t>
                    </m:r>
                    <m:r>
                      <a:rPr lang="en-GB" sz="2200" b="0" i="1" dirty="0" smtClean="0">
                        <a:latin typeface="Cambria Math" panose="02040503050406030204" pitchFamily="18" charset="0"/>
                      </a:rPr>
                      <m:t>=</m:t>
                    </m:r>
                    <m:r>
                      <a:rPr lang="en-US" sz="2200" i="1" dirty="0" smtClean="0">
                        <a:latin typeface="Cambria Math" panose="02040503050406030204" pitchFamily="18" charset="0"/>
                      </a:rPr>
                      <m:t>6.0 </m:t>
                    </m:r>
                    <m:r>
                      <a:rPr lang="en-US" sz="2200" i="1" dirty="0" smtClean="0">
                        <a:latin typeface="Cambria Math" panose="02040503050406030204" pitchFamily="18" charset="0"/>
                      </a:rPr>
                      <m:t>𝑘𝑚</m:t>
                    </m:r>
                  </m:oMath>
                </a14:m>
                <a:r>
                  <a:rPr lang="en-US" sz="2200" dirty="0"/>
                  <a:t>, what is the magnitude of the dipole’s electric field at altitude </a:t>
                </a:r>
                <a14:m>
                  <m:oMath xmlns:m="http://schemas.openxmlformats.org/officeDocument/2006/math">
                    <m:r>
                      <a:rPr lang="en-US" sz="2200" i="1" dirty="0" smtClean="0">
                        <a:latin typeface="Cambria Math" panose="02040503050406030204" pitchFamily="18" charset="0"/>
                      </a:rPr>
                      <m:t>𝑧</m:t>
                    </m:r>
                    <m:r>
                      <a:rPr lang="en-US" sz="2200" i="1" dirty="0" smtClean="0">
                        <a:latin typeface="Cambria Math" panose="02040503050406030204" pitchFamily="18" charset="0"/>
                      </a:rPr>
                      <m:t>1=30 </m:t>
                    </m:r>
                    <m:r>
                      <a:rPr lang="en-US" sz="2200" i="1" dirty="0" smtClean="0">
                        <a:latin typeface="Cambria Math" panose="02040503050406030204" pitchFamily="18" charset="0"/>
                      </a:rPr>
                      <m:t>𝑘𝑚</m:t>
                    </m:r>
                    <m:r>
                      <a:rPr lang="en-US" sz="2200" i="1" dirty="0" smtClean="0">
                        <a:latin typeface="Cambria Math" panose="02040503050406030204" pitchFamily="18" charset="0"/>
                      </a:rPr>
                      <m:t> </m:t>
                    </m:r>
                  </m:oMath>
                </a14:m>
                <a:r>
                  <a:rPr lang="en-US" sz="2200" dirty="0"/>
                  <a:t>somewhat above the clouds and altitude </a:t>
                </a:r>
                <a14:m>
                  <m:oMath xmlns:m="http://schemas.openxmlformats.org/officeDocument/2006/math">
                    <m:r>
                      <a:rPr lang="en-US" sz="2200" i="1" dirty="0" smtClean="0">
                        <a:latin typeface="Cambria Math" panose="02040503050406030204" pitchFamily="18" charset="0"/>
                      </a:rPr>
                      <m:t>𝑧</m:t>
                    </m:r>
                    <m:r>
                      <a:rPr lang="en-US" sz="2200" i="1" dirty="0" smtClean="0">
                        <a:latin typeface="Cambria Math" panose="02040503050406030204" pitchFamily="18" charset="0"/>
                      </a:rPr>
                      <m:t>2=60 </m:t>
                    </m:r>
                    <m:r>
                      <a:rPr lang="en-US" sz="2200" i="1" dirty="0" smtClean="0">
                        <a:latin typeface="Cambria Math" panose="02040503050406030204" pitchFamily="18" charset="0"/>
                      </a:rPr>
                      <m:t>𝑘𝑚</m:t>
                    </m:r>
                    <m:r>
                      <a:rPr lang="en-US" sz="2200" i="1" dirty="0" smtClean="0">
                        <a:latin typeface="Cambria Math" panose="02040503050406030204" pitchFamily="18" charset="0"/>
                      </a:rPr>
                      <m:t> </m:t>
                    </m:r>
                  </m:oMath>
                </a14:m>
                <a:r>
                  <a:rPr lang="en-US" sz="2200" dirty="0"/>
                  <a:t>somewhat above the stratosphere?</a:t>
                </a:r>
                <a:endParaRPr lang="en-GB" sz="2200" dirty="0"/>
              </a:p>
            </p:txBody>
          </p:sp>
        </mc:Choice>
        <mc:Fallback xmlns="">
          <p:sp>
            <p:nvSpPr>
              <p:cNvPr id="5" name="Rectangle 4">
                <a:extLst>
                  <a:ext uri="{FF2B5EF4-FFF2-40B4-BE49-F238E27FC236}">
                    <a16:creationId xmlns:a16="http://schemas.microsoft.com/office/drawing/2014/main" id="{3607718A-05E3-4367-ACF6-A176A2642875}"/>
                  </a:ext>
                </a:extLst>
              </p:cNvPr>
              <p:cNvSpPr>
                <a:spLocks noRot="1" noChangeAspect="1" noMove="1" noResize="1" noEditPoints="1" noAdjustHandles="1" noChangeArrowheads="1" noChangeShapeType="1" noTextEdit="1"/>
              </p:cNvSpPr>
              <p:nvPr/>
            </p:nvSpPr>
            <p:spPr>
              <a:xfrm>
                <a:off x="3669792" y="0"/>
                <a:ext cx="8522207" cy="1785104"/>
              </a:xfrm>
              <a:prstGeom prst="rect">
                <a:avLst/>
              </a:prstGeom>
              <a:blipFill>
                <a:blip r:embed="rId6"/>
                <a:stretch>
                  <a:fillRect l="-930" t="-2389" r="-1359" b="-5802"/>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16B1B0CC-1775-45E9-8B28-0C3DCEA8139C}"/>
              </a:ext>
            </a:extLst>
          </p:cNvPr>
          <p:cNvPicPr>
            <a:picLocks noChangeAspect="1"/>
          </p:cNvPicPr>
          <p:nvPr/>
        </p:nvPicPr>
        <p:blipFill>
          <a:blip r:embed="rId7"/>
          <a:stretch>
            <a:fillRect/>
          </a:stretch>
        </p:blipFill>
        <p:spPr>
          <a:xfrm>
            <a:off x="5779009" y="1427646"/>
            <a:ext cx="6313714" cy="3162622"/>
          </a:xfrm>
          <a:prstGeom prst="rect">
            <a:avLst/>
          </a:prstGeom>
        </p:spPr>
      </p:pic>
      <p:pic>
        <p:nvPicPr>
          <p:cNvPr id="7" name="Picture 6">
            <a:extLst>
              <a:ext uri="{FF2B5EF4-FFF2-40B4-BE49-F238E27FC236}">
                <a16:creationId xmlns:a16="http://schemas.microsoft.com/office/drawing/2014/main" id="{E353D2AA-CF06-4955-BE72-9AF095D641D6}"/>
              </a:ext>
            </a:extLst>
          </p:cNvPr>
          <p:cNvPicPr>
            <a:picLocks noChangeAspect="1"/>
          </p:cNvPicPr>
          <p:nvPr/>
        </p:nvPicPr>
        <p:blipFill>
          <a:blip r:embed="rId8"/>
          <a:stretch>
            <a:fillRect/>
          </a:stretch>
        </p:blipFill>
        <p:spPr>
          <a:xfrm>
            <a:off x="6339774" y="5844890"/>
            <a:ext cx="2672876" cy="895191"/>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8D8DD17-AC08-4E98-83C8-F11905905AD4}"/>
                  </a:ext>
                </a:extLst>
              </p:cNvPr>
              <p:cNvSpPr/>
              <p:nvPr/>
            </p:nvSpPr>
            <p:spPr>
              <a:xfrm>
                <a:off x="9543627" y="5495378"/>
                <a:ext cx="2549096" cy="1200329"/>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r>
                      <a:rPr lang="en-US" sz="2400" i="1" dirty="0" smtClean="0">
                        <a:latin typeface="Cambria Math" panose="02040503050406030204" pitchFamily="18" charset="0"/>
                      </a:rPr>
                      <m:t>2</m:t>
                    </m:r>
                    <m:r>
                      <a:rPr lang="en-US" sz="2400" i="1" dirty="0" smtClean="0">
                        <a:latin typeface="Cambria Math" panose="02040503050406030204" pitchFamily="18" charset="0"/>
                      </a:rPr>
                      <m:t>h</m:t>
                    </m:r>
                  </m:oMath>
                </a14:m>
                <a:r>
                  <a:rPr lang="en-US" sz="2400" dirty="0">
                    <a:latin typeface="Times New Roman" panose="02020603050405020304" pitchFamily="18" charset="0"/>
                    <a:cs typeface="Times New Roman" panose="02020603050405020304" pitchFamily="18" charset="0"/>
                  </a:rPr>
                  <a:t> is the </a:t>
                </a:r>
              </a:p>
              <a:p>
                <a:r>
                  <a:rPr lang="en-US" sz="2400" dirty="0">
                    <a:latin typeface="Times New Roman" panose="02020603050405020304" pitchFamily="18" charset="0"/>
                    <a:cs typeface="Times New Roman" panose="02020603050405020304" pitchFamily="18" charset="0"/>
                  </a:rPr>
                  <a:t>separation between</a:t>
                </a:r>
              </a:p>
              <a:p>
                <a:r>
                  <a:rPr lang="en-US" sz="2400" dirty="0">
                    <a:latin typeface="Times New Roman" panose="02020603050405020304" pitchFamily="18" charset="0"/>
                    <a:cs typeface="Times New Roman" panose="02020603050405020304" pitchFamily="18" charset="0"/>
                  </a:rPr>
                  <a:t>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𝑞</m:t>
                    </m:r>
                  </m:oMath>
                </a14:m>
                <a:r>
                  <a:rPr lang="en-US" sz="2400" dirty="0">
                    <a:latin typeface="Times New Roman" panose="02020603050405020304" pitchFamily="18" charset="0"/>
                    <a:cs typeface="Times New Roman" panose="02020603050405020304" pitchFamily="18" charset="0"/>
                  </a:rPr>
                  <a:t> and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𝑞</m:t>
                    </m:r>
                  </m:oMath>
                </a14:m>
                <a:endParaRPr lang="en-GB" sz="2400" dirty="0">
                  <a:latin typeface="Times New Roman" panose="02020603050405020304" pitchFamily="18" charset="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A8D8DD17-AC08-4E98-83C8-F11905905AD4}"/>
                  </a:ext>
                </a:extLst>
              </p:cNvPr>
              <p:cNvSpPr>
                <a:spLocks noRot="1" noChangeAspect="1" noMove="1" noResize="1" noEditPoints="1" noAdjustHandles="1" noChangeArrowheads="1" noChangeShapeType="1" noTextEdit="1"/>
              </p:cNvSpPr>
              <p:nvPr/>
            </p:nvSpPr>
            <p:spPr>
              <a:xfrm>
                <a:off x="9543627" y="5495378"/>
                <a:ext cx="2549096" cy="1200329"/>
              </a:xfrm>
              <a:prstGeom prst="rect">
                <a:avLst/>
              </a:prstGeom>
              <a:blipFill>
                <a:blip r:embed="rId9"/>
                <a:stretch>
                  <a:fillRect l="-3828" t="-4061" r="-2392" b="-10660"/>
                </a:stretch>
              </a:blipFill>
            </p:spPr>
            <p:txBody>
              <a:bodyPr/>
              <a:lstStyle/>
              <a:p>
                <a:r>
                  <a:rPr lang="en-GB">
                    <a:noFill/>
                  </a:rPr>
                  <a:t> </a:t>
                </a:r>
              </a:p>
            </p:txBody>
          </p:sp>
        </mc:Fallback>
      </mc:AlternateContent>
      <p:grpSp>
        <p:nvGrpSpPr>
          <p:cNvPr id="11" name="Group 10">
            <a:extLst>
              <a:ext uri="{FF2B5EF4-FFF2-40B4-BE49-F238E27FC236}">
                <a16:creationId xmlns:a16="http://schemas.microsoft.com/office/drawing/2014/main" id="{2AFD7A34-3CB0-4C4B-94A8-821A5123E65B}"/>
              </a:ext>
            </a:extLst>
          </p:cNvPr>
          <p:cNvGrpSpPr/>
          <p:nvPr/>
        </p:nvGrpSpPr>
        <p:grpSpPr>
          <a:xfrm>
            <a:off x="5540182" y="4822656"/>
            <a:ext cx="3862580" cy="883780"/>
            <a:chOff x="5540182" y="4822656"/>
            <a:chExt cx="3862580" cy="883780"/>
          </a:xfrm>
        </p:grpSpPr>
        <p:pic>
          <p:nvPicPr>
            <p:cNvPr id="9" name="Picture 8">
              <a:extLst>
                <a:ext uri="{FF2B5EF4-FFF2-40B4-BE49-F238E27FC236}">
                  <a16:creationId xmlns:a16="http://schemas.microsoft.com/office/drawing/2014/main" id="{4D32ECB7-084B-4188-850F-C7D60BEB5BA7}"/>
                </a:ext>
              </a:extLst>
            </p:cNvPr>
            <p:cNvPicPr>
              <a:picLocks noChangeAspect="1"/>
            </p:cNvPicPr>
            <p:nvPr/>
          </p:nvPicPr>
          <p:blipFill>
            <a:blip r:embed="rId10"/>
            <a:stretch>
              <a:fillRect/>
            </a:stretch>
          </p:blipFill>
          <p:spPr>
            <a:xfrm>
              <a:off x="7065536" y="4822656"/>
              <a:ext cx="2337226" cy="883780"/>
            </a:xfrm>
            <a:prstGeom prst="rect">
              <a:avLst/>
            </a:prstGeom>
          </p:spPr>
        </p:pic>
        <p:sp>
          <p:nvSpPr>
            <p:cNvPr id="10" name="TextBox 9">
              <a:extLst>
                <a:ext uri="{FF2B5EF4-FFF2-40B4-BE49-F238E27FC236}">
                  <a16:creationId xmlns:a16="http://schemas.microsoft.com/office/drawing/2014/main" id="{0CB1ADCE-2313-49BA-A824-60BF306E7C4A}"/>
                </a:ext>
              </a:extLst>
            </p:cNvPr>
            <p:cNvSpPr txBox="1"/>
            <p:nvPr/>
          </p:nvSpPr>
          <p:spPr>
            <a:xfrm>
              <a:off x="5540182" y="5033713"/>
              <a:ext cx="1264898" cy="461665"/>
            </a:xfrm>
            <a:prstGeom prst="rect">
              <a:avLst/>
            </a:prstGeom>
            <a:noFill/>
          </p:spPr>
          <p:txBody>
            <a:bodyPr wrap="none" rtlCol="0">
              <a:spAutoFit/>
            </a:bodyPr>
            <a:lstStyle/>
            <a:p>
              <a:r>
                <a:rPr lang="en-US" sz="2400" dirty="0"/>
                <a:t>We have</a:t>
              </a:r>
              <a:endParaRPr lang="en-GB" sz="2400" dirty="0"/>
            </a:p>
          </p:txBody>
        </p:sp>
      </p:grpSp>
      <p:sp>
        <p:nvSpPr>
          <p:cNvPr id="12" name="TextBox 11">
            <a:extLst>
              <a:ext uri="{FF2B5EF4-FFF2-40B4-BE49-F238E27FC236}">
                <a16:creationId xmlns:a16="http://schemas.microsoft.com/office/drawing/2014/main" id="{CB785854-6F96-4268-963E-39D79B4D886C}"/>
              </a:ext>
            </a:extLst>
          </p:cNvPr>
          <p:cNvSpPr txBox="1"/>
          <p:nvPr/>
        </p:nvSpPr>
        <p:spPr>
          <a:xfrm>
            <a:off x="-1" y="0"/>
            <a:ext cx="3013734" cy="461665"/>
          </a:xfrm>
          <a:prstGeom prst="rect">
            <a:avLst/>
          </a:prstGeom>
          <a:noFill/>
        </p:spPr>
        <p:txBody>
          <a:bodyPr wrap="square" rtlCol="0">
            <a:spAutoFit/>
          </a:bodyPr>
          <a:lstStyle/>
          <a:p>
            <a:r>
              <a:rPr lang="en-GB" sz="2400" b="1" dirty="0"/>
              <a:t>Example for dipole</a:t>
            </a:r>
          </a:p>
        </p:txBody>
      </p:sp>
    </p:spTree>
    <p:extLst>
      <p:ext uri="{BB962C8B-B14F-4D97-AF65-F5344CB8AC3E}">
        <p14:creationId xmlns:p14="http://schemas.microsoft.com/office/powerpoint/2010/main" val="53329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7132" fill="hold"/>
                                        <p:tgtEl>
                                          <p:spTgt spid="4"/>
                                        </p:tgtEl>
                                      </p:cBhvr>
                                    </p:cmd>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1000"/>
                                        <p:tgtEl>
                                          <p:spTgt spid="8"/>
                                        </p:tgtEl>
                                      </p:cBhvr>
                                    </p:animEffec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4"/>
                </p:tgtEl>
              </p:cMediaNode>
            </p:video>
          </p:childTnLst>
        </p:cTn>
      </p:par>
    </p:tnLst>
    <p:bldLst>
      <p:bldP spid="5"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7EACCD-B03A-427D-89F4-225CA727E406}"/>
              </a:ext>
            </a:extLst>
          </p:cNvPr>
          <p:cNvPicPr>
            <a:picLocks noChangeAspect="1"/>
          </p:cNvPicPr>
          <p:nvPr/>
        </p:nvPicPr>
        <p:blipFill>
          <a:blip r:embed="rId2"/>
          <a:stretch>
            <a:fillRect/>
          </a:stretch>
        </p:blipFill>
        <p:spPr>
          <a:xfrm>
            <a:off x="4221914" y="757646"/>
            <a:ext cx="5334485" cy="1557093"/>
          </a:xfrm>
          <a:prstGeom prst="rect">
            <a:avLst/>
          </a:prstGeom>
        </p:spPr>
      </p:pic>
      <p:pic>
        <p:nvPicPr>
          <p:cNvPr id="3" name="Picture 2">
            <a:extLst>
              <a:ext uri="{FF2B5EF4-FFF2-40B4-BE49-F238E27FC236}">
                <a16:creationId xmlns:a16="http://schemas.microsoft.com/office/drawing/2014/main" id="{0EC84F2F-616A-48ED-BD0A-90BFD6A836CF}"/>
              </a:ext>
            </a:extLst>
          </p:cNvPr>
          <p:cNvPicPr>
            <a:picLocks noChangeAspect="1"/>
          </p:cNvPicPr>
          <p:nvPr/>
        </p:nvPicPr>
        <p:blipFill>
          <a:blip r:embed="rId3"/>
          <a:stretch>
            <a:fillRect/>
          </a:stretch>
        </p:blipFill>
        <p:spPr>
          <a:xfrm>
            <a:off x="4882700" y="2695722"/>
            <a:ext cx="4012911" cy="673190"/>
          </a:xfrm>
          <a:prstGeom prst="rect">
            <a:avLst/>
          </a:prstGeom>
        </p:spPr>
      </p:pic>
      <p:sp>
        <p:nvSpPr>
          <p:cNvPr id="4" name="Rectangle 3">
            <a:extLst>
              <a:ext uri="{FF2B5EF4-FFF2-40B4-BE49-F238E27FC236}">
                <a16:creationId xmlns:a16="http://schemas.microsoft.com/office/drawing/2014/main" id="{2A62EB69-F454-4F4E-9969-E6BE950700C3}"/>
              </a:ext>
            </a:extLst>
          </p:cNvPr>
          <p:cNvSpPr/>
          <p:nvPr/>
        </p:nvSpPr>
        <p:spPr>
          <a:xfrm>
            <a:off x="0" y="0"/>
            <a:ext cx="4352544" cy="492443"/>
          </a:xfrm>
          <a:prstGeom prst="rect">
            <a:avLst/>
          </a:prstGeom>
        </p:spPr>
        <p:txBody>
          <a:bodyPr wrap="square">
            <a:spAutoFit/>
          </a:bodyPr>
          <a:lstStyle/>
          <a:p>
            <a:r>
              <a:rPr lang="en-US" sz="2600" dirty="0">
                <a:latin typeface="Times New Roman" panose="02020603050405020304" pitchFamily="18" charset="0"/>
                <a:cs typeface="Times New Roman" panose="02020603050405020304" pitchFamily="18" charset="0"/>
              </a:rPr>
              <a:t>For the electric field at altitude</a:t>
            </a:r>
            <a:endParaRPr lang="en-GB" sz="26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4237BE-2DC3-4E8A-B6B7-57A00E924702}"/>
                  </a:ext>
                </a:extLst>
              </p:cNvPr>
              <p:cNvSpPr/>
              <p:nvPr/>
            </p:nvSpPr>
            <p:spPr>
              <a:xfrm>
                <a:off x="1330197" y="1351526"/>
                <a:ext cx="20879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𝑧</m:t>
                      </m:r>
                      <m:r>
                        <a:rPr lang="en-US" sz="2800" i="1" dirty="0">
                          <a:latin typeface="Cambria Math" panose="02040503050406030204" pitchFamily="18" charset="0"/>
                        </a:rPr>
                        <m:t>1=30 </m:t>
                      </m:r>
                      <m:r>
                        <a:rPr lang="en-US" sz="2800" i="1" dirty="0">
                          <a:latin typeface="Cambria Math" panose="02040503050406030204" pitchFamily="18" charset="0"/>
                        </a:rPr>
                        <m:t>𝑘𝑚</m:t>
                      </m:r>
                    </m:oMath>
                  </m:oMathPara>
                </a14:m>
                <a:endParaRPr lang="en-GB" sz="2800" dirty="0"/>
              </a:p>
            </p:txBody>
          </p:sp>
        </mc:Choice>
        <mc:Fallback xmlns="">
          <p:sp>
            <p:nvSpPr>
              <p:cNvPr id="5" name="Rectangle 4">
                <a:extLst>
                  <a:ext uri="{FF2B5EF4-FFF2-40B4-BE49-F238E27FC236}">
                    <a16:creationId xmlns:a16="http://schemas.microsoft.com/office/drawing/2014/main" id="{204237BE-2DC3-4E8A-B6B7-57A00E924702}"/>
                  </a:ext>
                </a:extLst>
              </p:cNvPr>
              <p:cNvSpPr>
                <a:spLocks noRot="1" noChangeAspect="1" noMove="1" noResize="1" noEditPoints="1" noAdjustHandles="1" noChangeArrowheads="1" noChangeShapeType="1" noTextEdit="1"/>
              </p:cNvSpPr>
              <p:nvPr/>
            </p:nvSpPr>
            <p:spPr>
              <a:xfrm>
                <a:off x="1330197" y="1351526"/>
                <a:ext cx="2087944"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20610E3-40F4-4F25-9689-E35B62A19037}"/>
                  </a:ext>
                </a:extLst>
              </p:cNvPr>
              <p:cNvSpPr/>
              <p:nvPr/>
            </p:nvSpPr>
            <p:spPr>
              <a:xfrm>
                <a:off x="27174" y="5311022"/>
                <a:ext cx="9560438" cy="523220"/>
              </a:xfrm>
              <a:prstGeom prst="rect">
                <a:avLst/>
              </a:prstGeom>
            </p:spPr>
            <p:txBody>
              <a:bodyPr wrap="none">
                <a:spAutoFit/>
              </a:bodyPr>
              <a:lstStyle/>
              <a:p>
                <a:r>
                  <a:rPr lang="en-US" sz="2800" dirty="0"/>
                  <a:t>Density fo air is so low at </a:t>
                </a:r>
                <a14:m>
                  <m:oMath xmlns:m="http://schemas.openxmlformats.org/officeDocument/2006/math">
                    <m:r>
                      <a:rPr lang="en-US" sz="2800" i="1" dirty="0" smtClean="0">
                        <a:latin typeface="Cambria Math" panose="02040503050406030204" pitchFamily="18" charset="0"/>
                      </a:rPr>
                      <m:t>𝑧</m:t>
                    </m:r>
                    <m:r>
                      <a:rPr lang="en-US" sz="2800" i="1" dirty="0" smtClean="0">
                        <a:latin typeface="Cambria Math" panose="02040503050406030204" pitchFamily="18" charset="0"/>
                      </a:rPr>
                      <m:t>1=60 </m:t>
                    </m:r>
                    <m:r>
                      <a:rPr lang="en-US" sz="2800" i="1" dirty="0">
                        <a:latin typeface="Cambria Math" panose="02040503050406030204" pitchFamily="18" charset="0"/>
                      </a:rPr>
                      <m:t>𝑘𝑚</m:t>
                    </m:r>
                  </m:oMath>
                </a14:m>
                <a:r>
                  <a:rPr lang="en-GB" sz="2800" dirty="0"/>
                  <a:t> while high at </a:t>
                </a:r>
                <a14:m>
                  <m:oMath xmlns:m="http://schemas.openxmlformats.org/officeDocument/2006/math">
                    <m:r>
                      <a:rPr lang="en-US" sz="2800" i="1" dirty="0">
                        <a:latin typeface="Cambria Math" panose="02040503050406030204" pitchFamily="18" charset="0"/>
                      </a:rPr>
                      <m:t>𝑧</m:t>
                    </m:r>
                    <m:r>
                      <a:rPr lang="en-US" sz="2800" i="1" dirty="0">
                        <a:latin typeface="Cambria Math" panose="02040503050406030204" pitchFamily="18" charset="0"/>
                      </a:rPr>
                      <m:t>1=30 </m:t>
                    </m:r>
                    <m:r>
                      <a:rPr lang="en-US" sz="2800" i="1" dirty="0">
                        <a:latin typeface="Cambria Math" panose="02040503050406030204" pitchFamily="18" charset="0"/>
                      </a:rPr>
                      <m:t>𝑘𝑚</m:t>
                    </m:r>
                  </m:oMath>
                </a14:m>
                <a:endParaRPr lang="en-GB" sz="2800" dirty="0"/>
              </a:p>
            </p:txBody>
          </p:sp>
        </mc:Choice>
        <mc:Fallback xmlns="">
          <p:sp>
            <p:nvSpPr>
              <p:cNvPr id="6" name="Rectangle 5">
                <a:extLst>
                  <a:ext uri="{FF2B5EF4-FFF2-40B4-BE49-F238E27FC236}">
                    <a16:creationId xmlns:a16="http://schemas.microsoft.com/office/drawing/2014/main" id="{020610E3-40F4-4F25-9689-E35B62A19037}"/>
                  </a:ext>
                </a:extLst>
              </p:cNvPr>
              <p:cNvSpPr>
                <a:spLocks noRot="1" noChangeAspect="1" noMove="1" noResize="1" noEditPoints="1" noAdjustHandles="1" noChangeArrowheads="1" noChangeShapeType="1" noTextEdit="1"/>
              </p:cNvSpPr>
              <p:nvPr/>
            </p:nvSpPr>
            <p:spPr>
              <a:xfrm>
                <a:off x="27174" y="5311022"/>
                <a:ext cx="9560438" cy="523220"/>
              </a:xfrm>
              <a:prstGeom prst="rect">
                <a:avLst/>
              </a:prstGeom>
              <a:blipFill>
                <a:blip r:embed="rId5"/>
                <a:stretch>
                  <a:fillRect l="-1275" t="-10465" b="-325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2E269BA-61A9-4034-A7FB-2A0EE50CF1E7}"/>
                  </a:ext>
                </a:extLst>
              </p:cNvPr>
              <p:cNvSpPr/>
              <p:nvPr/>
            </p:nvSpPr>
            <p:spPr>
              <a:xfrm>
                <a:off x="27174" y="3495140"/>
                <a:ext cx="12164825" cy="1815882"/>
              </a:xfrm>
              <a:prstGeom prst="rect">
                <a:avLst/>
              </a:prstGeom>
            </p:spPr>
            <p:txBody>
              <a:bodyPr wrap="square">
                <a:spAutoFit/>
              </a:bodyPr>
              <a:lstStyle/>
              <a:p>
                <a:r>
                  <a:rPr lang="en-GB" sz="2800" dirty="0">
                    <a:latin typeface="Times New Roman" panose="02020603050405020304" pitchFamily="18" charset="0"/>
                    <a:cs typeface="Times New Roman" panose="02020603050405020304" pitchFamily="18" charset="0"/>
                  </a:rPr>
                  <a:t>when the magnitude of </a:t>
                </a:r>
                <a:r>
                  <a:rPr lang="en-US" sz="2800" dirty="0">
                    <a:latin typeface="Times New Roman" panose="02020603050405020304" pitchFamily="18" charset="0"/>
                    <a:cs typeface="Times New Roman" panose="02020603050405020304" pitchFamily="18" charset="0"/>
                  </a:rPr>
                  <a:t>an electric field exceeds a certain critical value </a:t>
                </a:r>
                <a14:m>
                  <m:oMath xmlns:m="http://schemas.openxmlformats.org/officeDocument/2006/math">
                    <m:sSub>
                      <m:sSubPr>
                        <m:ctrlPr>
                          <a:rPr lang="en-US" sz="2800" i="1" dirty="0" smtClean="0">
                            <a:latin typeface="Cambria Math" panose="02040503050406030204" pitchFamily="18" charset="0"/>
                            <a:cs typeface="Times New Roman" panose="02020603050405020304" pitchFamily="18" charset="0"/>
                          </a:rPr>
                        </m:ctrlPr>
                      </m:sSubPr>
                      <m:e>
                        <m:r>
                          <a:rPr lang="en-GB" sz="2800" b="0" i="1" dirty="0" smtClean="0">
                            <a:latin typeface="Cambria Math" panose="02040503050406030204" pitchFamily="18" charset="0"/>
                            <a:cs typeface="Times New Roman" panose="02020603050405020304" pitchFamily="18" charset="0"/>
                          </a:rPr>
                          <m:t>𝐸</m:t>
                        </m:r>
                      </m:e>
                      <m:sub>
                        <m:r>
                          <a:rPr lang="en-GB" sz="2800" b="0" i="1" dirty="0" smtClean="0">
                            <a:latin typeface="Cambria Math" panose="02040503050406030204" pitchFamily="18" charset="0"/>
                            <a:cs typeface="Times New Roman" panose="02020603050405020304" pitchFamily="18" charset="0"/>
                          </a:rPr>
                          <m:t>𝑐</m:t>
                        </m:r>
                      </m:sub>
                    </m:sSub>
                  </m:oMath>
                </a14:m>
                <a:r>
                  <a:rPr lang="en-US" sz="2800" dirty="0">
                    <a:latin typeface="Times New Roman" panose="02020603050405020304" pitchFamily="18" charset="0"/>
                    <a:cs typeface="Times New Roman" panose="02020603050405020304" pitchFamily="18" charset="0"/>
                  </a:rPr>
                  <a:t>, the field can pull electrons out of atoms (ionize the atoms), and then the freed electrons can run into other atoms, causing those atoms to emit light. The value of </a:t>
                </a:r>
                <a14:m>
                  <m:oMath xmlns:m="http://schemas.openxmlformats.org/officeDocument/2006/math">
                    <m:sSub>
                      <m:sSubPr>
                        <m:ctrlPr>
                          <a:rPr lang="en-US" sz="2800" i="1" dirty="0">
                            <a:latin typeface="Cambria Math" panose="02040503050406030204" pitchFamily="18" charset="0"/>
                            <a:cs typeface="Times New Roman" panose="02020603050405020304" pitchFamily="18" charset="0"/>
                          </a:rPr>
                        </m:ctrlPr>
                      </m:sSubPr>
                      <m:e>
                        <m:r>
                          <a:rPr lang="en-GB" sz="2800" i="1" dirty="0">
                            <a:latin typeface="Cambria Math" panose="02040503050406030204" pitchFamily="18" charset="0"/>
                            <a:cs typeface="Times New Roman" panose="02020603050405020304" pitchFamily="18" charset="0"/>
                          </a:rPr>
                          <m:t>𝐸</m:t>
                        </m:r>
                      </m:e>
                      <m:sub>
                        <m:r>
                          <a:rPr lang="en-GB" sz="2800" i="1" dirty="0">
                            <a:latin typeface="Cambria Math" panose="02040503050406030204" pitchFamily="18" charset="0"/>
                            <a:cs typeface="Times New Roman" panose="02020603050405020304" pitchFamily="18" charset="0"/>
                          </a:rPr>
                          <m:t>𝑐</m:t>
                        </m:r>
                      </m:sub>
                    </m:sSub>
                    <m:r>
                      <a:rPr lang="en-GB" sz="2800" i="1" dirty="0">
                        <a:latin typeface="Cambria Math" panose="02040503050406030204" pitchFamily="18" charset="0"/>
                        <a:cs typeface="Times New Roman" panose="02020603050405020304" pitchFamily="18" charset="0"/>
                      </a:rPr>
                      <m:t> </m:t>
                    </m:r>
                  </m:oMath>
                </a14:m>
                <a:r>
                  <a:rPr lang="en-US" sz="2800" dirty="0">
                    <a:latin typeface="Times New Roman" panose="02020603050405020304" pitchFamily="18" charset="0"/>
                    <a:cs typeface="Times New Roman" panose="02020603050405020304" pitchFamily="18" charset="0"/>
                  </a:rPr>
                  <a:t>depends on the density of the air in which the electric field exists. </a:t>
                </a:r>
                <a:endParaRPr lang="en-GB" sz="2800" dirty="0">
                  <a:latin typeface="Times New Roman" panose="02020603050405020304" pitchFamily="18"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B2E269BA-61A9-4034-A7FB-2A0EE50CF1E7}"/>
                  </a:ext>
                </a:extLst>
              </p:cNvPr>
              <p:cNvSpPr>
                <a:spLocks noRot="1" noChangeAspect="1" noMove="1" noResize="1" noEditPoints="1" noAdjustHandles="1" noChangeArrowheads="1" noChangeShapeType="1" noTextEdit="1"/>
              </p:cNvSpPr>
              <p:nvPr/>
            </p:nvSpPr>
            <p:spPr>
              <a:xfrm>
                <a:off x="27174" y="3495140"/>
                <a:ext cx="12164825" cy="1815882"/>
              </a:xfrm>
              <a:prstGeom prst="rect">
                <a:avLst/>
              </a:prstGeom>
              <a:blipFill>
                <a:blip r:embed="rId6"/>
                <a:stretch>
                  <a:fillRect l="-1002" t="-3356" r="-501" b="-83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50FB30E-09A0-4CD5-85AF-FFDF1B9A43DA}"/>
                  </a:ext>
                </a:extLst>
              </p:cNvPr>
              <p:cNvSpPr/>
              <p:nvPr/>
            </p:nvSpPr>
            <p:spPr>
              <a:xfrm>
                <a:off x="1422178" y="2710310"/>
                <a:ext cx="20879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𝑧</m:t>
                      </m:r>
                      <m:r>
                        <a:rPr lang="en-US" sz="2800" i="1" dirty="0" smtClean="0">
                          <a:latin typeface="Cambria Math" panose="02040503050406030204" pitchFamily="18" charset="0"/>
                        </a:rPr>
                        <m:t>1=60 </m:t>
                      </m:r>
                      <m:r>
                        <a:rPr lang="en-US" sz="2800" i="1" dirty="0">
                          <a:latin typeface="Cambria Math" panose="02040503050406030204" pitchFamily="18" charset="0"/>
                        </a:rPr>
                        <m:t>𝑘𝑚</m:t>
                      </m:r>
                    </m:oMath>
                  </m:oMathPara>
                </a14:m>
                <a:endParaRPr lang="en-GB" sz="2800" dirty="0"/>
              </a:p>
            </p:txBody>
          </p:sp>
        </mc:Choice>
        <mc:Fallback xmlns="">
          <p:sp>
            <p:nvSpPr>
              <p:cNvPr id="8" name="Rectangle 7">
                <a:extLst>
                  <a:ext uri="{FF2B5EF4-FFF2-40B4-BE49-F238E27FC236}">
                    <a16:creationId xmlns:a16="http://schemas.microsoft.com/office/drawing/2014/main" id="{950FB30E-09A0-4CD5-85AF-FFDF1B9A43DA}"/>
                  </a:ext>
                </a:extLst>
              </p:cNvPr>
              <p:cNvSpPr>
                <a:spLocks noRot="1" noChangeAspect="1" noMove="1" noResize="1" noEditPoints="1" noAdjustHandles="1" noChangeArrowheads="1" noChangeShapeType="1" noTextEdit="1"/>
              </p:cNvSpPr>
              <p:nvPr/>
            </p:nvSpPr>
            <p:spPr>
              <a:xfrm>
                <a:off x="1422178" y="2710310"/>
                <a:ext cx="2087944" cy="523220"/>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0878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61433C-44B8-4976-99D2-33143CD91E65}"/>
              </a:ext>
            </a:extLst>
          </p:cNvPr>
          <p:cNvPicPr>
            <a:picLocks noChangeAspect="1"/>
          </p:cNvPicPr>
          <p:nvPr/>
        </p:nvPicPr>
        <p:blipFill>
          <a:blip r:embed="rId3"/>
          <a:stretch>
            <a:fillRect/>
          </a:stretch>
        </p:blipFill>
        <p:spPr>
          <a:xfrm>
            <a:off x="0" y="0"/>
            <a:ext cx="3247288" cy="514069"/>
          </a:xfrm>
          <a:prstGeom prst="rect">
            <a:avLst/>
          </a:prstGeom>
        </p:spPr>
      </p:pic>
      <p:sp>
        <p:nvSpPr>
          <p:cNvPr id="3" name="Rectangle 2">
            <a:extLst>
              <a:ext uri="{FF2B5EF4-FFF2-40B4-BE49-F238E27FC236}">
                <a16:creationId xmlns:a16="http://schemas.microsoft.com/office/drawing/2014/main" id="{60001184-90F9-4F2E-94F0-E62EC439BBC8}"/>
              </a:ext>
            </a:extLst>
          </p:cNvPr>
          <p:cNvSpPr/>
          <p:nvPr/>
        </p:nvSpPr>
        <p:spPr>
          <a:xfrm>
            <a:off x="-1" y="716271"/>
            <a:ext cx="9209676" cy="461665"/>
          </a:xfrm>
          <a:prstGeom prst="rect">
            <a:avLst/>
          </a:prstGeom>
        </p:spPr>
        <p:txBody>
          <a:bodyPr wrap="square">
            <a:spAutoFit/>
          </a:bodyPr>
          <a:lstStyle/>
          <a:p>
            <a:pPr marL="342900" indent="-342900">
              <a:buFont typeface="Wingdings" panose="05000000000000000000" pitchFamily="2" charset="2"/>
              <a:buChar char="Ø"/>
            </a:pPr>
            <a:r>
              <a:rPr lang="en-US" sz="2400" dirty="0"/>
              <a:t>The net electric charge of any isolated system is always conserved.</a:t>
            </a:r>
            <a:endParaRPr lang="en-GB" sz="2400" dirty="0"/>
          </a:p>
        </p:txBody>
      </p:sp>
      <p:pic>
        <p:nvPicPr>
          <p:cNvPr id="5" name="Picture 4">
            <a:extLst>
              <a:ext uri="{FF2B5EF4-FFF2-40B4-BE49-F238E27FC236}">
                <a16:creationId xmlns:a16="http://schemas.microsoft.com/office/drawing/2014/main" id="{C4C59CCD-8EF0-48D7-A35A-674A2495E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958" y="1394031"/>
            <a:ext cx="7677150" cy="2971800"/>
          </a:xfrm>
          <a:prstGeom prst="rect">
            <a:avLst/>
          </a:prstGeom>
        </p:spPr>
      </p:pic>
    </p:spTree>
    <p:extLst>
      <p:ext uri="{BB962C8B-B14F-4D97-AF65-F5344CB8AC3E}">
        <p14:creationId xmlns:p14="http://schemas.microsoft.com/office/powerpoint/2010/main" val="534593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313801-259F-4D8E-A24A-7E47D0CE3B09}"/>
              </a:ext>
            </a:extLst>
          </p:cNvPr>
          <p:cNvSpPr/>
          <p:nvPr/>
        </p:nvSpPr>
        <p:spPr>
          <a:xfrm>
            <a:off x="0" y="0"/>
            <a:ext cx="7092006" cy="584775"/>
          </a:xfrm>
          <a:prstGeom prst="rect">
            <a:avLst/>
          </a:prstGeom>
        </p:spPr>
        <p:txBody>
          <a:bodyPr wrap="none">
            <a:spAutoFit/>
          </a:bodyPr>
          <a:lstStyle/>
          <a:p>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electric field due to a line of charge</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97CEB902-A802-4717-96EA-2459F0BF62FA}"/>
              </a:ext>
            </a:extLst>
          </p:cNvPr>
          <p:cNvGrpSpPr/>
          <p:nvPr/>
        </p:nvGrpSpPr>
        <p:grpSpPr>
          <a:xfrm>
            <a:off x="1426004" y="1495372"/>
            <a:ext cx="8996135" cy="1795272"/>
            <a:chOff x="546768" y="2951882"/>
            <a:chExt cx="11098463" cy="2861846"/>
          </a:xfrm>
        </p:grpSpPr>
        <p:pic>
          <p:nvPicPr>
            <p:cNvPr id="1026" name="Picture 2" descr="http://hyperphysics.phy-astr.gsu.edu/hbase/electric/imgele/gaucyl2.png">
              <a:extLst>
                <a:ext uri="{FF2B5EF4-FFF2-40B4-BE49-F238E27FC236}">
                  <a16:creationId xmlns:a16="http://schemas.microsoft.com/office/drawing/2014/main" id="{C22CEA71-0AFF-4E22-81B1-E55DAE056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95" b="19387"/>
            <a:stretch/>
          </p:blipFill>
          <p:spPr bwMode="auto">
            <a:xfrm>
              <a:off x="546768" y="2951882"/>
              <a:ext cx="11098463" cy="28618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1D164C-856F-41B3-B340-462EFA0EB8CF}"/>
                </a:ext>
              </a:extLst>
            </p:cNvPr>
            <p:cNvSpPr/>
            <p:nvPr/>
          </p:nvSpPr>
          <p:spPr>
            <a:xfrm>
              <a:off x="3668233" y="3136605"/>
              <a:ext cx="701748" cy="63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Rectangle 5">
            <a:extLst>
              <a:ext uri="{FF2B5EF4-FFF2-40B4-BE49-F238E27FC236}">
                <a16:creationId xmlns:a16="http://schemas.microsoft.com/office/drawing/2014/main" id="{844696E6-9F2C-4590-9604-5C644B7D33CF}"/>
              </a:ext>
            </a:extLst>
          </p:cNvPr>
          <p:cNvSpPr/>
          <p:nvPr/>
        </p:nvSpPr>
        <p:spPr>
          <a:xfrm>
            <a:off x="22151" y="4204371"/>
            <a:ext cx="12147698" cy="2246769"/>
          </a:xfrm>
          <a:prstGeom prst="rect">
            <a:avLst/>
          </a:prstGeom>
        </p:spPr>
        <p:txBody>
          <a:bodyPr wrap="square">
            <a:spAutoFit/>
          </a:bodyPr>
          <a:lstStyle/>
          <a:p>
            <a:r>
              <a:rPr lang="en-US" sz="2800" dirty="0">
                <a:solidFill>
                  <a:srgbClr val="231F20"/>
                </a:solidFill>
                <a:latin typeface="Times New Roman" panose="02020603050405020304" pitchFamily="18" charset="0"/>
                <a:cs typeface="Times New Roman" panose="02020603050405020304" pitchFamily="18" charset="0"/>
              </a:rPr>
              <a:t>This is as good a place as any to generalize from </a:t>
            </a:r>
            <a:r>
              <a:rPr lang="en-US" sz="2800" i="1" dirty="0">
                <a:solidFill>
                  <a:srgbClr val="231F20"/>
                </a:solidFill>
                <a:latin typeface="Times New Roman" panose="02020603050405020304" pitchFamily="18" charset="0"/>
                <a:cs typeface="Times New Roman" panose="02020603050405020304" pitchFamily="18" charset="0"/>
              </a:rPr>
              <a:t>point charges </a:t>
            </a:r>
            <a:r>
              <a:rPr lang="en-US" sz="2800" dirty="0">
                <a:solidFill>
                  <a:srgbClr val="231F20"/>
                </a:solidFill>
                <a:latin typeface="Times New Roman" panose="02020603050405020304" pitchFamily="18" charset="0"/>
                <a:cs typeface="Times New Roman" panose="02020603050405020304" pitchFamily="18" charset="0"/>
              </a:rPr>
              <a:t>to </a:t>
            </a:r>
            <a:r>
              <a:rPr lang="en-US" sz="2800" i="1" dirty="0">
                <a:solidFill>
                  <a:srgbClr val="231F20"/>
                </a:solidFill>
                <a:latin typeface="Times New Roman" panose="02020603050405020304" pitchFamily="18" charset="0"/>
                <a:cs typeface="Times New Roman" panose="02020603050405020304" pitchFamily="18" charset="0"/>
              </a:rPr>
              <a:t>continuous charge distributions. </a:t>
            </a:r>
            <a:r>
              <a:rPr lang="en-US" sz="2800" dirty="0">
                <a:solidFill>
                  <a:srgbClr val="231F20"/>
                </a:solidFill>
                <a:latin typeface="Times New Roman" panose="02020603050405020304" pitchFamily="18" charset="0"/>
                <a:cs typeface="Times New Roman" panose="02020603050405020304" pitchFamily="18" charset="0"/>
              </a:rPr>
              <a:t>A volume distribution of charge is described by a scalar charge-density function </a:t>
            </a:r>
            <a:r>
              <a:rPr lang="en-US" sz="2800" i="1" dirty="0">
                <a:solidFill>
                  <a:srgbClr val="231F20"/>
                </a:solidFill>
                <a:latin typeface="Times New Roman" panose="02020603050405020304" pitchFamily="18" charset="0"/>
                <a:cs typeface="Times New Roman" panose="02020603050405020304" pitchFamily="18" charset="0"/>
              </a:rPr>
              <a:t>ρ</a:t>
            </a:r>
            <a:r>
              <a:rPr lang="en-US" sz="2800" dirty="0">
                <a:solidFill>
                  <a:srgbClr val="231F20"/>
                </a:solidFill>
                <a:latin typeface="Times New Roman" panose="02020603050405020304" pitchFamily="18" charset="0"/>
                <a:cs typeface="Times New Roman" panose="02020603050405020304" pitchFamily="18" charset="0"/>
              </a:rPr>
              <a:t>, which is a function of position, with the dimensions </a:t>
            </a:r>
            <a:r>
              <a:rPr lang="en-US" sz="2800" i="1" dirty="0">
                <a:solidFill>
                  <a:srgbClr val="231F20"/>
                </a:solidFill>
                <a:latin typeface="Times New Roman" panose="02020603050405020304" pitchFamily="18" charset="0"/>
                <a:cs typeface="Times New Roman" panose="02020603050405020304" pitchFamily="18" charset="0"/>
              </a:rPr>
              <a:t>charge/volume. </a:t>
            </a:r>
            <a:r>
              <a:rPr lang="en-US" sz="2800" dirty="0">
                <a:solidFill>
                  <a:srgbClr val="231F20"/>
                </a:solidFill>
                <a:latin typeface="Times New Roman" panose="02020603050405020304" pitchFamily="18" charset="0"/>
                <a:cs typeface="Times New Roman" panose="02020603050405020304" pitchFamily="18" charset="0"/>
              </a:rPr>
              <a:t>That is, </a:t>
            </a:r>
            <a:r>
              <a:rPr lang="en-US" sz="2800" i="1" dirty="0">
                <a:solidFill>
                  <a:srgbClr val="231F20"/>
                </a:solidFill>
                <a:latin typeface="Times New Roman" panose="02020603050405020304" pitchFamily="18" charset="0"/>
                <a:cs typeface="Times New Roman" panose="02020603050405020304" pitchFamily="18" charset="0"/>
              </a:rPr>
              <a:t>ρ </a:t>
            </a:r>
            <a:r>
              <a:rPr lang="en-US" sz="2800" dirty="0">
                <a:solidFill>
                  <a:srgbClr val="231F20"/>
                </a:solidFill>
                <a:latin typeface="Times New Roman" panose="02020603050405020304" pitchFamily="18" charset="0"/>
                <a:cs typeface="Times New Roman" panose="02020603050405020304" pitchFamily="18" charset="0"/>
              </a:rPr>
              <a:t>times a volume element gives the amount of charge contained in that volume element.</a:t>
            </a:r>
            <a:r>
              <a:rPr lang="en-US" sz="2800" dirty="0">
                <a:latin typeface="Times New Roman" panose="02020603050405020304" pitchFamily="18" charset="0"/>
                <a:cs typeface="Times New Roman" panose="02020603050405020304" pitchFamily="18" charset="0"/>
              </a:rPr>
              <a:t> </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80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247A1-310C-4E17-83BC-F651EC4D0CA7}"/>
              </a:ext>
            </a:extLst>
          </p:cNvPr>
          <p:cNvPicPr>
            <a:picLocks noChangeAspect="1"/>
          </p:cNvPicPr>
          <p:nvPr/>
        </p:nvPicPr>
        <p:blipFill rotWithShape="1">
          <a:blip r:embed="rId2"/>
          <a:srcRect b="25361"/>
          <a:stretch/>
        </p:blipFill>
        <p:spPr>
          <a:xfrm>
            <a:off x="4450754" y="2304593"/>
            <a:ext cx="2055666" cy="638995"/>
          </a:xfrm>
          <a:prstGeom prst="rect">
            <a:avLst/>
          </a:prstGeom>
        </p:spPr>
      </p:pic>
      <p:pic>
        <p:nvPicPr>
          <p:cNvPr id="9" name="Picture 8">
            <a:extLst>
              <a:ext uri="{FF2B5EF4-FFF2-40B4-BE49-F238E27FC236}">
                <a16:creationId xmlns:a16="http://schemas.microsoft.com/office/drawing/2014/main" id="{B01FECE7-B358-44EA-9EE8-38DB2CFA7CBB}"/>
              </a:ext>
            </a:extLst>
          </p:cNvPr>
          <p:cNvPicPr>
            <a:picLocks noChangeAspect="1"/>
          </p:cNvPicPr>
          <p:nvPr/>
        </p:nvPicPr>
        <p:blipFill>
          <a:blip r:embed="rId3"/>
          <a:stretch>
            <a:fillRect/>
          </a:stretch>
        </p:blipFill>
        <p:spPr>
          <a:xfrm>
            <a:off x="0" y="0"/>
            <a:ext cx="4758419" cy="405547"/>
          </a:xfrm>
          <a:prstGeom prst="rect">
            <a:avLst/>
          </a:prstGeom>
        </p:spPr>
      </p:pic>
      <p:sp>
        <p:nvSpPr>
          <p:cNvPr id="11" name="Rectangle 10">
            <a:extLst>
              <a:ext uri="{FF2B5EF4-FFF2-40B4-BE49-F238E27FC236}">
                <a16:creationId xmlns:a16="http://schemas.microsoft.com/office/drawing/2014/main" id="{9DB91DB9-B5EB-493C-B1C9-3D4A8C62B7BF}"/>
              </a:ext>
            </a:extLst>
          </p:cNvPr>
          <p:cNvSpPr/>
          <p:nvPr/>
        </p:nvSpPr>
        <p:spPr>
          <a:xfrm>
            <a:off x="-1" y="570240"/>
            <a:ext cx="12192001" cy="1569660"/>
          </a:xfrm>
          <a:prstGeom prst="rect">
            <a:avLst/>
          </a:prstGeom>
        </p:spPr>
        <p:txBody>
          <a:bodyPr wrap="square">
            <a:spAutoFit/>
          </a:bodyPr>
          <a:lstStyle/>
          <a:p>
            <a:r>
              <a:rPr lang="en-US" sz="2400" dirty="0">
                <a:solidFill>
                  <a:srgbClr val="231F20"/>
                </a:solidFill>
                <a:latin typeface="TimesTen-Roman"/>
              </a:rPr>
              <a:t>In the preceding four modules we worked at the first of our two tasks: given a charge distribution, to find the electric field it produces in the surrounding space. Here we begin the second task: to determine what happens to a charged particle when it is in an electric field set up by other stationary or slowly moving charges.</a:t>
            </a:r>
            <a:r>
              <a:rPr lang="en-US" sz="2400" dirty="0"/>
              <a:t> </a:t>
            </a:r>
            <a:endParaRPr lang="en-GB" sz="24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7A4707F-7728-4B1F-859E-66A26B47A7A4}"/>
                  </a:ext>
                </a:extLst>
              </p:cNvPr>
              <p:cNvSpPr/>
              <p:nvPr/>
            </p:nvSpPr>
            <p:spPr>
              <a:xfrm>
                <a:off x="0" y="3138643"/>
                <a:ext cx="12192000" cy="1569660"/>
              </a:xfrm>
              <a:prstGeom prst="rect">
                <a:avLst/>
              </a:prstGeom>
            </p:spPr>
            <p:txBody>
              <a:bodyPr wrap="square">
                <a:spAutoFit/>
              </a:bodyPr>
              <a:lstStyle/>
              <a:p>
                <a:r>
                  <a:rPr lang="en-US" sz="2400" dirty="0"/>
                  <a:t>in which </a:t>
                </a:r>
                <a14:m>
                  <m:oMath xmlns:m="http://schemas.openxmlformats.org/officeDocument/2006/math">
                    <m:r>
                      <a:rPr lang="en-US" sz="2400" i="1" dirty="0" smtClean="0">
                        <a:latin typeface="Cambria Math" panose="02040503050406030204" pitchFamily="18" charset="0"/>
                      </a:rPr>
                      <m:t>𝑞</m:t>
                    </m:r>
                  </m:oMath>
                </a14:m>
                <a:r>
                  <a:rPr lang="en-US" sz="2400" dirty="0"/>
                  <a:t> is the charge of the particle (including its sign) and is the electric field that other charges have produced at the location of the particle. (The field is not the field set up by the particle itself; to distinguish the two fields, the field acting on the particle is often called the external field. A charged particle or object is not affected by its own electric field.) </a:t>
                </a:r>
                <a:endParaRPr lang="en-GB" sz="2400" dirty="0"/>
              </a:p>
            </p:txBody>
          </p:sp>
        </mc:Choice>
        <mc:Fallback xmlns="">
          <p:sp>
            <p:nvSpPr>
              <p:cNvPr id="12" name="Rectangle 11">
                <a:extLst>
                  <a:ext uri="{FF2B5EF4-FFF2-40B4-BE49-F238E27FC236}">
                    <a16:creationId xmlns:a16="http://schemas.microsoft.com/office/drawing/2014/main" id="{E7A4707F-7728-4B1F-859E-66A26B47A7A4}"/>
                  </a:ext>
                </a:extLst>
              </p:cNvPr>
              <p:cNvSpPr>
                <a:spLocks noRot="1" noChangeAspect="1" noMove="1" noResize="1" noEditPoints="1" noAdjustHandles="1" noChangeArrowheads="1" noChangeShapeType="1" noTextEdit="1"/>
              </p:cNvSpPr>
              <p:nvPr/>
            </p:nvSpPr>
            <p:spPr>
              <a:xfrm>
                <a:off x="0" y="3138643"/>
                <a:ext cx="12192000" cy="1569660"/>
              </a:xfrm>
              <a:prstGeom prst="rect">
                <a:avLst/>
              </a:prstGeom>
              <a:blipFill>
                <a:blip r:embed="rId4"/>
                <a:stretch>
                  <a:fillRect l="-750" t="-3113" b="-8171"/>
                </a:stretch>
              </a:blipFill>
            </p:spPr>
            <p:txBody>
              <a:bodyPr/>
              <a:lstStyle/>
              <a:p>
                <a:r>
                  <a:rPr lang="en-GB">
                    <a:noFill/>
                  </a:rPr>
                  <a:t> </a:t>
                </a:r>
              </a:p>
            </p:txBody>
          </p:sp>
        </mc:Fallback>
      </mc:AlternateContent>
      <p:pic>
        <p:nvPicPr>
          <p:cNvPr id="13" name="Picture 12">
            <a:extLst>
              <a:ext uri="{FF2B5EF4-FFF2-40B4-BE49-F238E27FC236}">
                <a16:creationId xmlns:a16="http://schemas.microsoft.com/office/drawing/2014/main" id="{9C69325D-B3FB-436F-86FF-8FDF71CFF697}"/>
              </a:ext>
            </a:extLst>
          </p:cNvPr>
          <p:cNvPicPr>
            <a:picLocks noChangeAspect="1"/>
          </p:cNvPicPr>
          <p:nvPr/>
        </p:nvPicPr>
        <p:blipFill>
          <a:blip r:embed="rId5"/>
          <a:stretch>
            <a:fillRect/>
          </a:stretch>
        </p:blipFill>
        <p:spPr>
          <a:xfrm>
            <a:off x="798206" y="4872996"/>
            <a:ext cx="10174594" cy="1662884"/>
          </a:xfrm>
          <a:prstGeom prst="rect">
            <a:avLst/>
          </a:prstGeom>
        </p:spPr>
      </p:pic>
    </p:spTree>
    <p:extLst>
      <p:ext uri="{BB962C8B-B14F-4D97-AF65-F5344CB8AC3E}">
        <p14:creationId xmlns:p14="http://schemas.microsoft.com/office/powerpoint/2010/main" val="28784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6006D3-FE51-49E6-8B7E-1288BE97938D}"/>
              </a:ext>
            </a:extLst>
          </p:cNvPr>
          <p:cNvSpPr/>
          <p:nvPr/>
        </p:nvSpPr>
        <p:spPr>
          <a:xfrm>
            <a:off x="1858256" y="1076397"/>
            <a:ext cx="4758419" cy="492443"/>
          </a:xfrm>
          <a:prstGeom prst="rect">
            <a:avLst/>
          </a:prstGeom>
        </p:spPr>
        <p:txBody>
          <a:bodyPr wrap="none">
            <a:spAutoFit/>
          </a:bodyPr>
          <a:lstStyle/>
          <a:p>
            <a:r>
              <a:rPr lang="en-GB" sz="2600" dirty="0">
                <a:latin typeface="Times New Roman" panose="02020603050405020304" pitchFamily="18" charset="0"/>
                <a:cs typeface="Times New Roman" panose="02020603050405020304" pitchFamily="18" charset="0"/>
              </a:rPr>
              <a:t>Measuring the Elementary Charge</a:t>
            </a:r>
          </a:p>
        </p:txBody>
      </p:sp>
      <p:sp>
        <p:nvSpPr>
          <p:cNvPr id="4" name="Rectangle 3">
            <a:extLst>
              <a:ext uri="{FF2B5EF4-FFF2-40B4-BE49-F238E27FC236}">
                <a16:creationId xmlns:a16="http://schemas.microsoft.com/office/drawing/2014/main" id="{579C56E2-1911-47D3-A55C-402905AF662D}"/>
              </a:ext>
            </a:extLst>
          </p:cNvPr>
          <p:cNvSpPr/>
          <p:nvPr/>
        </p:nvSpPr>
        <p:spPr>
          <a:xfrm>
            <a:off x="2511306" y="1670422"/>
            <a:ext cx="2268570" cy="492443"/>
          </a:xfrm>
          <a:prstGeom prst="rect">
            <a:avLst/>
          </a:prstGeom>
        </p:spPr>
        <p:txBody>
          <a:bodyPr wrap="none">
            <a:spAutoFit/>
          </a:bodyPr>
          <a:lstStyle/>
          <a:p>
            <a:r>
              <a:rPr lang="en-GB" sz="2600" dirty="0">
                <a:latin typeface="Times New Roman" panose="02020603050405020304" pitchFamily="18" charset="0"/>
                <a:cs typeface="Times New Roman" panose="02020603050405020304" pitchFamily="18" charset="0"/>
              </a:rPr>
              <a:t>Ink-Jet Printing</a:t>
            </a:r>
          </a:p>
        </p:txBody>
      </p:sp>
      <p:sp>
        <p:nvSpPr>
          <p:cNvPr id="5" name="Rectangle 4">
            <a:extLst>
              <a:ext uri="{FF2B5EF4-FFF2-40B4-BE49-F238E27FC236}">
                <a16:creationId xmlns:a16="http://schemas.microsoft.com/office/drawing/2014/main" id="{7CEF73C7-04F0-4554-9333-05E994268FD0}"/>
              </a:ext>
            </a:extLst>
          </p:cNvPr>
          <p:cNvSpPr/>
          <p:nvPr/>
        </p:nvSpPr>
        <p:spPr>
          <a:xfrm>
            <a:off x="1858256" y="2315436"/>
            <a:ext cx="4931158" cy="492443"/>
          </a:xfrm>
          <a:prstGeom prst="rect">
            <a:avLst/>
          </a:prstGeom>
        </p:spPr>
        <p:txBody>
          <a:bodyPr wrap="none">
            <a:spAutoFit/>
          </a:bodyPr>
          <a:lstStyle/>
          <a:p>
            <a:r>
              <a:rPr lang="en-GB" sz="2600" dirty="0">
                <a:latin typeface="Times New Roman" panose="02020603050405020304" pitchFamily="18" charset="0"/>
                <a:cs typeface="Times New Roman" panose="02020603050405020304" pitchFamily="18" charset="0"/>
              </a:rPr>
              <a:t>Electrical Breakdown and Sparking</a:t>
            </a:r>
          </a:p>
        </p:txBody>
      </p:sp>
      <p:sp>
        <p:nvSpPr>
          <p:cNvPr id="6" name="TextBox 5">
            <a:extLst>
              <a:ext uri="{FF2B5EF4-FFF2-40B4-BE49-F238E27FC236}">
                <a16:creationId xmlns:a16="http://schemas.microsoft.com/office/drawing/2014/main" id="{B0F41F0C-1015-4159-80F6-0E18969DC89F}"/>
              </a:ext>
            </a:extLst>
          </p:cNvPr>
          <p:cNvSpPr txBox="1"/>
          <p:nvPr/>
        </p:nvSpPr>
        <p:spPr>
          <a:xfrm>
            <a:off x="8953821" y="2099837"/>
            <a:ext cx="881973" cy="584775"/>
          </a:xfrm>
          <a:prstGeom prst="rect">
            <a:avLst/>
          </a:prstGeom>
          <a:noFill/>
        </p:spPr>
        <p:txBody>
          <a:bodyPr wrap="none" rtlCol="0">
            <a:spAutoFit/>
          </a:bodyPr>
          <a:lstStyle/>
          <a:p>
            <a:r>
              <a:rPr lang="en-GB" sz="3200" dirty="0"/>
              <a:t>H.W</a:t>
            </a:r>
          </a:p>
        </p:txBody>
      </p:sp>
      <p:sp>
        <p:nvSpPr>
          <p:cNvPr id="7" name="TextBox 6">
            <a:extLst>
              <a:ext uri="{FF2B5EF4-FFF2-40B4-BE49-F238E27FC236}">
                <a16:creationId xmlns:a16="http://schemas.microsoft.com/office/drawing/2014/main" id="{6E7858EF-7481-4EE1-8EEB-2656E71C9277}"/>
              </a:ext>
            </a:extLst>
          </p:cNvPr>
          <p:cNvSpPr txBox="1"/>
          <p:nvPr/>
        </p:nvSpPr>
        <p:spPr>
          <a:xfrm>
            <a:off x="277855" y="131351"/>
            <a:ext cx="10432243" cy="523220"/>
          </a:xfrm>
          <a:prstGeom prst="rect">
            <a:avLst/>
          </a:prstGeom>
          <a:noFill/>
        </p:spPr>
        <p:txBody>
          <a:bodyPr wrap="square" rtlCol="0">
            <a:spAutoFit/>
          </a:bodyPr>
          <a:lstStyle/>
          <a:p>
            <a:r>
              <a:rPr lang="en-US" sz="2800" dirty="0"/>
              <a:t>Some examples and application of the charge inside the electric field</a:t>
            </a:r>
            <a:endParaRPr lang="en-GB" sz="2800" dirty="0"/>
          </a:p>
        </p:txBody>
      </p:sp>
    </p:spTree>
    <p:extLst>
      <p:ext uri="{BB962C8B-B14F-4D97-AF65-F5344CB8AC3E}">
        <p14:creationId xmlns:p14="http://schemas.microsoft.com/office/powerpoint/2010/main" val="2427638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7E6D6B-736A-40CF-B9EF-752A01E62AA7}"/>
              </a:ext>
            </a:extLst>
          </p:cNvPr>
          <p:cNvSpPr txBox="1"/>
          <p:nvPr/>
        </p:nvSpPr>
        <p:spPr>
          <a:xfrm>
            <a:off x="1696199" y="0"/>
            <a:ext cx="7657866" cy="830997"/>
          </a:xfrm>
          <a:prstGeom prst="rect">
            <a:avLst/>
          </a:prstGeom>
          <a:noFill/>
        </p:spPr>
        <p:txBody>
          <a:bodyPr wrap="none" rtlCol="0">
            <a:spAutoFit/>
          </a:bodyPr>
          <a:lstStyle/>
          <a:p>
            <a:r>
              <a:rPr lang="en-US" sz="4800" dirty="0"/>
              <a:t>The end of the 2</a:t>
            </a:r>
            <a:r>
              <a:rPr lang="en-US" sz="4800" baseline="30000" dirty="0"/>
              <a:t>nd</a:t>
            </a:r>
            <a:r>
              <a:rPr lang="en-US" sz="4800" dirty="0"/>
              <a:t> part of Ch1</a:t>
            </a:r>
            <a:endParaRPr lang="en-GB" sz="4800" dirty="0"/>
          </a:p>
        </p:txBody>
      </p:sp>
      <p:pic>
        <p:nvPicPr>
          <p:cNvPr id="3" name="Picture 2">
            <a:extLst>
              <a:ext uri="{FF2B5EF4-FFF2-40B4-BE49-F238E27FC236}">
                <a16:creationId xmlns:a16="http://schemas.microsoft.com/office/drawing/2014/main" id="{28AF5BAE-F7F9-480C-ACE2-AF2B20220421}"/>
              </a:ext>
            </a:extLst>
          </p:cNvPr>
          <p:cNvPicPr>
            <a:picLocks noChangeAspect="1"/>
          </p:cNvPicPr>
          <p:nvPr/>
        </p:nvPicPr>
        <p:blipFill>
          <a:blip r:embed="rId2"/>
          <a:stretch>
            <a:fillRect/>
          </a:stretch>
        </p:blipFill>
        <p:spPr>
          <a:xfrm>
            <a:off x="0" y="2829081"/>
            <a:ext cx="2990539" cy="2669947"/>
          </a:xfrm>
          <a:prstGeom prst="rect">
            <a:avLst/>
          </a:prstGeom>
        </p:spPr>
      </p:pic>
      <p:pic>
        <p:nvPicPr>
          <p:cNvPr id="4" name="Picture 3">
            <a:extLst>
              <a:ext uri="{FF2B5EF4-FFF2-40B4-BE49-F238E27FC236}">
                <a16:creationId xmlns:a16="http://schemas.microsoft.com/office/drawing/2014/main" id="{11C27025-CCD5-4029-A251-A77D4C21491F}"/>
              </a:ext>
            </a:extLst>
          </p:cNvPr>
          <p:cNvPicPr>
            <a:picLocks noChangeAspect="1"/>
          </p:cNvPicPr>
          <p:nvPr/>
        </p:nvPicPr>
        <p:blipFill>
          <a:blip r:embed="rId3"/>
          <a:stretch>
            <a:fillRect/>
          </a:stretch>
        </p:blipFill>
        <p:spPr>
          <a:xfrm>
            <a:off x="2990539" y="2293578"/>
            <a:ext cx="3589559" cy="3698046"/>
          </a:xfrm>
          <a:prstGeom prst="rect">
            <a:avLst/>
          </a:prstGeom>
        </p:spPr>
      </p:pic>
      <p:pic>
        <p:nvPicPr>
          <p:cNvPr id="5" name="Picture 4">
            <a:extLst>
              <a:ext uri="{FF2B5EF4-FFF2-40B4-BE49-F238E27FC236}">
                <a16:creationId xmlns:a16="http://schemas.microsoft.com/office/drawing/2014/main" id="{56720AC4-C2BD-47AB-9418-98439CCE31E4}"/>
              </a:ext>
            </a:extLst>
          </p:cNvPr>
          <p:cNvPicPr>
            <a:picLocks noChangeAspect="1"/>
          </p:cNvPicPr>
          <p:nvPr/>
        </p:nvPicPr>
        <p:blipFill>
          <a:blip r:embed="rId4"/>
          <a:stretch>
            <a:fillRect/>
          </a:stretch>
        </p:blipFill>
        <p:spPr>
          <a:xfrm>
            <a:off x="6784486" y="1665890"/>
            <a:ext cx="2416975" cy="4953421"/>
          </a:xfrm>
          <a:prstGeom prst="rect">
            <a:avLst/>
          </a:prstGeom>
        </p:spPr>
      </p:pic>
      <p:pic>
        <p:nvPicPr>
          <p:cNvPr id="6" name="Picture 5">
            <a:extLst>
              <a:ext uri="{FF2B5EF4-FFF2-40B4-BE49-F238E27FC236}">
                <a16:creationId xmlns:a16="http://schemas.microsoft.com/office/drawing/2014/main" id="{231C92A9-11B5-4D98-A5A6-D2820BE8D8F2}"/>
              </a:ext>
            </a:extLst>
          </p:cNvPr>
          <p:cNvPicPr>
            <a:picLocks noChangeAspect="1"/>
          </p:cNvPicPr>
          <p:nvPr/>
        </p:nvPicPr>
        <p:blipFill>
          <a:blip r:embed="rId5"/>
          <a:stretch>
            <a:fillRect/>
          </a:stretch>
        </p:blipFill>
        <p:spPr>
          <a:xfrm>
            <a:off x="9462273" y="1790184"/>
            <a:ext cx="2729728" cy="4829128"/>
          </a:xfrm>
          <a:prstGeom prst="rect">
            <a:avLst/>
          </a:prstGeom>
        </p:spPr>
      </p:pic>
    </p:spTree>
    <p:extLst>
      <p:ext uri="{BB962C8B-B14F-4D97-AF65-F5344CB8AC3E}">
        <p14:creationId xmlns:p14="http://schemas.microsoft.com/office/powerpoint/2010/main" val="208379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6282229-16C4-42A0-8909-24EFEE4AC2B2}"/>
                  </a:ext>
                </a:extLst>
              </p:cNvPr>
              <p:cNvSpPr/>
              <p:nvPr/>
            </p:nvSpPr>
            <p:spPr>
              <a:xfrm>
                <a:off x="0" y="0"/>
                <a:ext cx="12192000" cy="1200329"/>
              </a:xfrm>
              <a:prstGeom prst="rect">
                <a:avLst/>
              </a:prstGeom>
            </p:spPr>
            <p:txBody>
              <a:bodyPr wrap="square">
                <a:spAutoFit/>
              </a:bodyPr>
              <a:lstStyle/>
              <a:p>
                <a:r>
                  <a:rPr lang="en-US" sz="2400" b="1" dirty="0"/>
                  <a:t>In Fig. below the electric field lines on the left have twice the separation of those on the right. (a) If the magnitude of the field at A is </a:t>
                </a:r>
                <a14:m>
                  <m:oMath xmlns:m="http://schemas.openxmlformats.org/officeDocument/2006/math">
                    <m:r>
                      <a:rPr lang="en-US" sz="2400" b="1" i="1" dirty="0" smtClean="0">
                        <a:latin typeface="Cambria Math" panose="02040503050406030204" pitchFamily="18" charset="0"/>
                      </a:rPr>
                      <m:t>𝟒𝟎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𝑵</m:t>
                    </m:r>
                    <m:r>
                      <a:rPr lang="en-US" sz="2400" b="1" i="1" dirty="0" smtClean="0">
                        <a:latin typeface="Cambria Math" panose="02040503050406030204" pitchFamily="18" charset="0"/>
                      </a:rPr>
                      <m:t>/</m:t>
                    </m:r>
                    <m:r>
                      <a:rPr lang="en-US" sz="2400" b="1" i="1" dirty="0" smtClean="0">
                        <a:latin typeface="Cambria Math" panose="02040503050406030204" pitchFamily="18" charset="0"/>
                      </a:rPr>
                      <m:t>𝑪</m:t>
                    </m:r>
                  </m:oMath>
                </a14:m>
                <a:r>
                  <a:rPr lang="en-US" sz="2400" b="1" dirty="0"/>
                  <a:t>, what is the magnitude of the force on a proton at A? (b) What is the magnitude of the field at B?</a:t>
                </a:r>
                <a:endParaRPr lang="en-GB" sz="2400" b="1" dirty="0"/>
              </a:p>
            </p:txBody>
          </p:sp>
        </mc:Choice>
        <mc:Fallback xmlns="">
          <p:sp>
            <p:nvSpPr>
              <p:cNvPr id="2" name="Rectangle 1">
                <a:extLst>
                  <a:ext uri="{FF2B5EF4-FFF2-40B4-BE49-F238E27FC236}">
                    <a16:creationId xmlns:a16="http://schemas.microsoft.com/office/drawing/2014/main" id="{26282229-16C4-42A0-8909-24EFEE4AC2B2}"/>
                  </a:ext>
                </a:extLst>
              </p:cNvPr>
              <p:cNvSpPr>
                <a:spLocks noRot="1" noChangeAspect="1" noMove="1" noResize="1" noEditPoints="1" noAdjustHandles="1" noChangeArrowheads="1" noChangeShapeType="1" noTextEdit="1"/>
              </p:cNvSpPr>
              <p:nvPr/>
            </p:nvSpPr>
            <p:spPr>
              <a:xfrm>
                <a:off x="0" y="0"/>
                <a:ext cx="12192000" cy="1200329"/>
              </a:xfrm>
              <a:prstGeom prst="rect">
                <a:avLst/>
              </a:prstGeom>
              <a:blipFill>
                <a:blip r:embed="rId2"/>
                <a:stretch>
                  <a:fillRect l="-750" t="-4061" r="-750" b="-10660"/>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812542CD-9D2E-492A-947E-9B18D9650986}"/>
              </a:ext>
            </a:extLst>
          </p:cNvPr>
          <p:cNvPicPr>
            <a:picLocks noChangeAspect="1"/>
          </p:cNvPicPr>
          <p:nvPr/>
        </p:nvPicPr>
        <p:blipFill>
          <a:blip r:embed="rId3"/>
          <a:stretch>
            <a:fillRect/>
          </a:stretch>
        </p:blipFill>
        <p:spPr>
          <a:xfrm>
            <a:off x="8618599" y="1200329"/>
            <a:ext cx="3329330" cy="1306875"/>
          </a:xfrm>
          <a:prstGeom prst="rect">
            <a:avLst/>
          </a:prstGeom>
        </p:spPr>
      </p:pic>
      <p:pic>
        <p:nvPicPr>
          <p:cNvPr id="4" name="Picture 3">
            <a:extLst>
              <a:ext uri="{FF2B5EF4-FFF2-40B4-BE49-F238E27FC236}">
                <a16:creationId xmlns:a16="http://schemas.microsoft.com/office/drawing/2014/main" id="{B0530D02-7597-4CC7-8640-3AD1ED7C718B}"/>
              </a:ext>
            </a:extLst>
          </p:cNvPr>
          <p:cNvPicPr>
            <a:picLocks noChangeAspect="1"/>
          </p:cNvPicPr>
          <p:nvPr/>
        </p:nvPicPr>
        <p:blipFill>
          <a:blip r:embed="rId4"/>
          <a:stretch>
            <a:fillRect/>
          </a:stretch>
        </p:blipFill>
        <p:spPr>
          <a:xfrm>
            <a:off x="181975" y="1200329"/>
            <a:ext cx="6406689" cy="2755335"/>
          </a:xfrm>
          <a:prstGeom prst="rect">
            <a:avLst/>
          </a:prstGeom>
        </p:spPr>
      </p:pic>
    </p:spTree>
    <p:extLst>
      <p:ext uri="{BB962C8B-B14F-4D97-AF65-F5344CB8AC3E}">
        <p14:creationId xmlns:p14="http://schemas.microsoft.com/office/powerpoint/2010/main" val="3956637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EEF3810-24A9-4AC4-B5AB-3DBF997A52D1}"/>
                  </a:ext>
                </a:extLst>
              </p:cNvPr>
              <p:cNvSpPr/>
              <p:nvPr/>
            </p:nvSpPr>
            <p:spPr>
              <a:xfrm>
                <a:off x="0" y="0"/>
                <a:ext cx="12192000" cy="1569660"/>
              </a:xfrm>
              <a:prstGeom prst="rect">
                <a:avLst/>
              </a:prstGeom>
            </p:spPr>
            <p:txBody>
              <a:bodyPr wrap="square">
                <a:spAutoFit/>
              </a:bodyPr>
              <a:lstStyle/>
              <a:p>
                <a:r>
                  <a:rPr lang="en-US" sz="2400" b="1" dirty="0"/>
                  <a:t>Two charged particles are attached to an x axis: Particle 1 of charge </a:t>
                </a:r>
                <a14:m>
                  <m:oMath xmlns:m="http://schemas.openxmlformats.org/officeDocument/2006/math">
                    <m:r>
                      <a:rPr lang="en-US" sz="2400" b="1" i="1" dirty="0" smtClean="0">
                        <a:latin typeface="Cambria Math" panose="02040503050406030204" pitchFamily="18" charset="0"/>
                      </a:rPr>
                      <m:t>−</m:t>
                    </m:r>
                    <m:r>
                      <a:rPr lang="en-US" sz="2400" b="1" i="1" dirty="0" smtClean="0">
                        <a:latin typeface="Cambria Math" panose="02040503050406030204" pitchFamily="18" charset="0"/>
                      </a:rPr>
                      <m:t>𝟐</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𝟏</m:t>
                    </m:r>
                    <m:sSup>
                      <m:sSupPr>
                        <m:ctrlPr>
                          <a:rPr lang="en-GB" sz="2400" b="1" i="1" dirty="0" smtClean="0">
                            <a:latin typeface="Cambria Math" panose="02040503050406030204" pitchFamily="18" charset="0"/>
                          </a:rPr>
                        </m:ctrlPr>
                      </m:sSupPr>
                      <m:e>
                        <m:r>
                          <a:rPr lang="en-US" sz="2400" b="1" i="1" dirty="0" smtClean="0">
                            <a:latin typeface="Cambria Math" panose="02040503050406030204" pitchFamily="18" charset="0"/>
                          </a:rPr>
                          <m:t>𝟎</m:t>
                        </m:r>
                      </m:e>
                      <m:sup>
                        <m:r>
                          <a:rPr lang="en-US" sz="2400" b="1" i="1" dirty="0" smtClean="0">
                            <a:latin typeface="Cambria Math" panose="02040503050406030204" pitchFamily="18" charset="0"/>
                          </a:rPr>
                          <m:t>−</m:t>
                        </m:r>
                        <m:r>
                          <a:rPr lang="en-US" sz="2400" b="1" i="1" dirty="0" smtClean="0">
                            <a:latin typeface="Cambria Math" panose="02040503050406030204" pitchFamily="18" charset="0"/>
                          </a:rPr>
                          <m:t>𝟕</m:t>
                        </m:r>
                      </m:sup>
                    </m:sSup>
                    <m:r>
                      <a:rPr lang="en-US" sz="2400" b="1" i="1" dirty="0" smtClean="0">
                        <a:latin typeface="Cambria Math" panose="02040503050406030204" pitchFamily="18" charset="0"/>
                      </a:rPr>
                      <m:t> </m:t>
                    </m:r>
                    <m:r>
                      <a:rPr lang="en-US" sz="2400" b="1" i="1" dirty="0" smtClean="0">
                        <a:latin typeface="Cambria Math" panose="02040503050406030204" pitchFamily="18" charset="0"/>
                      </a:rPr>
                      <m:t>𝑪</m:t>
                    </m:r>
                    <m:r>
                      <a:rPr lang="en-US" sz="2400" b="1" i="1" dirty="0" smtClean="0">
                        <a:latin typeface="Cambria Math" panose="02040503050406030204" pitchFamily="18" charset="0"/>
                      </a:rPr>
                      <m:t> </m:t>
                    </m:r>
                  </m:oMath>
                </a14:m>
                <a:r>
                  <a:rPr lang="en-US" sz="2400" b="1" dirty="0"/>
                  <a:t>is at position </a:t>
                </a:r>
                <a14:m>
                  <m:oMath xmlns:m="http://schemas.openxmlformats.org/officeDocument/2006/math">
                    <m:r>
                      <a:rPr lang="en-US" sz="2400" b="1" i="1" dirty="0" smtClean="0">
                        <a:latin typeface="Cambria Math" panose="02040503050406030204" pitchFamily="18" charset="0"/>
                      </a:rPr>
                      <m:t>𝒙</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𝟔</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𝒄𝒎</m:t>
                    </m:r>
                    <m:r>
                      <a:rPr lang="en-US" sz="2400" b="1" i="1" dirty="0" smtClean="0">
                        <a:latin typeface="Cambria Math" panose="02040503050406030204" pitchFamily="18" charset="0"/>
                      </a:rPr>
                      <m:t> </m:t>
                    </m:r>
                  </m:oMath>
                </a14:m>
                <a:r>
                  <a:rPr lang="en-US" sz="2400" b="1" dirty="0"/>
                  <a:t>and particle 2 of charge </a:t>
                </a:r>
                <a14:m>
                  <m:oMath xmlns:m="http://schemas.openxmlformats.org/officeDocument/2006/math">
                    <m:r>
                      <a:rPr lang="en-US" sz="2400" b="1" i="1" dirty="0" smtClean="0">
                        <a:latin typeface="Cambria Math" panose="02040503050406030204" pitchFamily="18" charset="0"/>
                      </a:rPr>
                      <m:t>+</m:t>
                    </m:r>
                    <m:r>
                      <a:rPr lang="en-US" sz="2400" b="1" i="1" dirty="0" smtClean="0">
                        <a:latin typeface="Cambria Math" panose="02040503050406030204" pitchFamily="18" charset="0"/>
                      </a:rPr>
                      <m:t>𝟐</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𝟏</m:t>
                    </m:r>
                    <m:sSup>
                      <m:sSupPr>
                        <m:ctrlPr>
                          <a:rPr lang="en-GB" sz="2400" b="1" i="1" dirty="0" smtClean="0">
                            <a:latin typeface="Cambria Math" panose="02040503050406030204" pitchFamily="18" charset="0"/>
                          </a:rPr>
                        </m:ctrlPr>
                      </m:sSupPr>
                      <m:e>
                        <m:r>
                          <a:rPr lang="en-US" sz="2400" b="1" i="1" dirty="0" smtClean="0">
                            <a:latin typeface="Cambria Math" panose="02040503050406030204" pitchFamily="18" charset="0"/>
                          </a:rPr>
                          <m:t>𝟎</m:t>
                        </m:r>
                      </m:e>
                      <m:sup>
                        <m:r>
                          <a:rPr lang="en-US" sz="2400" b="1" i="1" dirty="0" smtClean="0">
                            <a:latin typeface="Cambria Math" panose="02040503050406030204" pitchFamily="18" charset="0"/>
                          </a:rPr>
                          <m:t>−</m:t>
                        </m:r>
                        <m:r>
                          <a:rPr lang="en-US" sz="2400" b="1" i="1" dirty="0" smtClean="0">
                            <a:latin typeface="Cambria Math" panose="02040503050406030204" pitchFamily="18" charset="0"/>
                          </a:rPr>
                          <m:t>𝟕</m:t>
                        </m:r>
                      </m:sup>
                    </m:sSup>
                    <m:r>
                      <a:rPr lang="en-US" sz="2400" b="1" i="1" dirty="0" smtClean="0">
                        <a:latin typeface="Cambria Math" panose="02040503050406030204" pitchFamily="18" charset="0"/>
                      </a:rPr>
                      <m:t> </m:t>
                    </m:r>
                    <m:r>
                      <a:rPr lang="en-US" sz="2400" b="1" i="1" dirty="0" smtClean="0">
                        <a:latin typeface="Cambria Math" panose="02040503050406030204" pitchFamily="18" charset="0"/>
                      </a:rPr>
                      <m:t>𝑪</m:t>
                    </m:r>
                    <m:r>
                      <a:rPr lang="en-US" sz="2400" b="1" i="1" dirty="0" smtClean="0">
                        <a:latin typeface="Cambria Math" panose="02040503050406030204" pitchFamily="18" charset="0"/>
                      </a:rPr>
                      <m:t> </m:t>
                    </m:r>
                  </m:oMath>
                </a14:m>
                <a:r>
                  <a:rPr lang="en-US" sz="2400" b="1" dirty="0"/>
                  <a:t>is at position </a:t>
                </a:r>
                <a14:m>
                  <m:oMath xmlns:m="http://schemas.openxmlformats.org/officeDocument/2006/math">
                    <m:r>
                      <a:rPr lang="en-US" sz="2400" b="1" i="1" dirty="0" smtClean="0">
                        <a:latin typeface="Cambria Math" panose="02040503050406030204" pitchFamily="18" charset="0"/>
                      </a:rPr>
                      <m:t>𝒙</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𝟐𝟏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𝒄𝒎</m:t>
                    </m:r>
                  </m:oMath>
                </a14:m>
                <a:r>
                  <a:rPr lang="en-US" sz="2400" b="1" dirty="0"/>
                  <a:t>. Midway between the particles, what is their net electric field in unit-vector notation?</a:t>
                </a:r>
                <a:endParaRPr lang="en-GB" sz="2400" b="1" dirty="0"/>
              </a:p>
            </p:txBody>
          </p:sp>
        </mc:Choice>
        <mc:Fallback xmlns="">
          <p:sp>
            <p:nvSpPr>
              <p:cNvPr id="2" name="Rectangle 1">
                <a:extLst>
                  <a:ext uri="{FF2B5EF4-FFF2-40B4-BE49-F238E27FC236}">
                    <a16:creationId xmlns:a16="http://schemas.microsoft.com/office/drawing/2014/main" id="{1EEF3810-24A9-4AC4-B5AB-3DBF997A52D1}"/>
                  </a:ext>
                </a:extLst>
              </p:cNvPr>
              <p:cNvSpPr>
                <a:spLocks noRot="1" noChangeAspect="1" noMove="1" noResize="1" noEditPoints="1" noAdjustHandles="1" noChangeArrowheads="1" noChangeShapeType="1" noTextEdit="1"/>
              </p:cNvSpPr>
              <p:nvPr/>
            </p:nvSpPr>
            <p:spPr>
              <a:xfrm>
                <a:off x="0" y="0"/>
                <a:ext cx="12192000" cy="1569660"/>
              </a:xfrm>
              <a:prstGeom prst="rect">
                <a:avLst/>
              </a:prstGeom>
              <a:blipFill>
                <a:blip r:embed="rId2"/>
                <a:stretch>
                  <a:fillRect l="-750" t="-2724" b="-8949"/>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F77B0A3A-C0F1-4B20-B7DC-6C973ABB1623}"/>
              </a:ext>
            </a:extLst>
          </p:cNvPr>
          <p:cNvPicPr>
            <a:picLocks noChangeAspect="1"/>
          </p:cNvPicPr>
          <p:nvPr/>
        </p:nvPicPr>
        <p:blipFill>
          <a:blip r:embed="rId3"/>
          <a:stretch>
            <a:fillRect/>
          </a:stretch>
        </p:blipFill>
        <p:spPr>
          <a:xfrm>
            <a:off x="1318555" y="1569660"/>
            <a:ext cx="9810855" cy="4865508"/>
          </a:xfrm>
          <a:prstGeom prst="rect">
            <a:avLst/>
          </a:prstGeom>
        </p:spPr>
      </p:pic>
    </p:spTree>
    <p:extLst>
      <p:ext uri="{BB962C8B-B14F-4D97-AF65-F5344CB8AC3E}">
        <p14:creationId xmlns:p14="http://schemas.microsoft.com/office/powerpoint/2010/main" val="2860237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3C7F2A1-983E-4D34-AED1-EF42CEA2107F}"/>
                  </a:ext>
                </a:extLst>
              </p:cNvPr>
              <p:cNvSpPr/>
              <p:nvPr/>
            </p:nvSpPr>
            <p:spPr>
              <a:xfrm>
                <a:off x="0" y="0"/>
                <a:ext cx="12192000" cy="830997"/>
              </a:xfrm>
              <a:prstGeom prst="rect">
                <a:avLst/>
              </a:prstGeom>
            </p:spPr>
            <p:txBody>
              <a:bodyPr wrap="square">
                <a:spAutoFit/>
              </a:bodyPr>
              <a:lstStyle/>
              <a:p>
                <a:r>
                  <a:rPr lang="en-US" sz="2400" b="1" dirty="0"/>
                  <a:t>What is the magnitude of a point charge that would create an electric field of </a:t>
                </a:r>
                <a14:m>
                  <m:oMath xmlns:m="http://schemas.openxmlformats.org/officeDocument/2006/math">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𝑵</m:t>
                    </m:r>
                    <m:r>
                      <a:rPr lang="en-US" sz="2400" b="1" i="1" dirty="0" smtClean="0">
                        <a:latin typeface="Cambria Math" panose="02040503050406030204" pitchFamily="18" charset="0"/>
                      </a:rPr>
                      <m:t>/</m:t>
                    </m:r>
                    <m:r>
                      <a:rPr lang="en-US" sz="2400" b="1" i="1" dirty="0" smtClean="0">
                        <a:latin typeface="Cambria Math" panose="02040503050406030204" pitchFamily="18" charset="0"/>
                      </a:rPr>
                      <m:t>𝑪</m:t>
                    </m:r>
                  </m:oMath>
                </a14:m>
                <a:r>
                  <a:rPr lang="en-US" sz="2400" b="1" dirty="0"/>
                  <a:t> at points </a:t>
                </a:r>
                <a14:m>
                  <m:oMath xmlns:m="http://schemas.openxmlformats.org/officeDocument/2006/math">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m:t>
                    </m:r>
                    <m:r>
                      <a:rPr lang="en-US" sz="2400" b="1" i="1" dirty="0">
                        <a:latin typeface="Cambria Math" panose="02040503050406030204" pitchFamily="18" charset="0"/>
                      </a:rPr>
                      <m:t>𝒎</m:t>
                    </m:r>
                    <m:r>
                      <a:rPr lang="en-US" sz="2400" b="1" i="1" dirty="0">
                        <a:latin typeface="Cambria Math" panose="02040503050406030204" pitchFamily="18" charset="0"/>
                      </a:rPr>
                      <m:t> </m:t>
                    </m:r>
                  </m:oMath>
                </a14:m>
                <a:r>
                  <a:rPr lang="en-US" sz="2400" b="1" dirty="0"/>
                  <a:t>away?</a:t>
                </a:r>
                <a:endParaRPr lang="en-GB" sz="2400" b="1" dirty="0"/>
              </a:p>
            </p:txBody>
          </p:sp>
        </mc:Choice>
        <mc:Fallback xmlns="">
          <p:sp>
            <p:nvSpPr>
              <p:cNvPr id="2" name="Rectangle 1">
                <a:extLst>
                  <a:ext uri="{FF2B5EF4-FFF2-40B4-BE49-F238E27FC236}">
                    <a16:creationId xmlns:a16="http://schemas.microsoft.com/office/drawing/2014/main" id="{E3C7F2A1-983E-4D34-AED1-EF42CEA2107F}"/>
                  </a:ext>
                </a:extLst>
              </p:cNvPr>
              <p:cNvSpPr>
                <a:spLocks noRot="1" noChangeAspect="1" noMove="1" noResize="1" noEditPoints="1" noAdjustHandles="1" noChangeArrowheads="1" noChangeShapeType="1" noTextEdit="1"/>
              </p:cNvSpPr>
              <p:nvPr/>
            </p:nvSpPr>
            <p:spPr>
              <a:xfrm>
                <a:off x="0" y="0"/>
                <a:ext cx="12192000" cy="830997"/>
              </a:xfrm>
              <a:prstGeom prst="rect">
                <a:avLst/>
              </a:prstGeom>
              <a:blipFill>
                <a:blip r:embed="rId2"/>
                <a:stretch>
                  <a:fillRect l="-750" t="-5882" b="-161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375A7304-8007-45E3-9CFA-DA50F813CA70}"/>
              </a:ext>
            </a:extLst>
          </p:cNvPr>
          <p:cNvPicPr>
            <a:picLocks noChangeAspect="1"/>
          </p:cNvPicPr>
          <p:nvPr/>
        </p:nvPicPr>
        <p:blipFill>
          <a:blip r:embed="rId3"/>
          <a:stretch>
            <a:fillRect/>
          </a:stretch>
        </p:blipFill>
        <p:spPr>
          <a:xfrm>
            <a:off x="1161945" y="830997"/>
            <a:ext cx="8989074" cy="1793401"/>
          </a:xfrm>
          <a:prstGeom prst="rect">
            <a:avLst/>
          </a:prstGeom>
        </p:spPr>
      </p:pic>
    </p:spTree>
    <p:extLst>
      <p:ext uri="{BB962C8B-B14F-4D97-AF65-F5344CB8AC3E}">
        <p14:creationId xmlns:p14="http://schemas.microsoft.com/office/powerpoint/2010/main" val="152256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3DA2374-1F5E-41FF-8168-0629AE7F8EF4}"/>
                  </a:ext>
                </a:extLst>
              </p:cNvPr>
              <p:cNvSpPr/>
              <p:nvPr/>
            </p:nvSpPr>
            <p:spPr>
              <a:xfrm>
                <a:off x="0" y="0"/>
                <a:ext cx="12192000" cy="1200329"/>
              </a:xfrm>
              <a:prstGeom prst="rect">
                <a:avLst/>
              </a:prstGeom>
            </p:spPr>
            <p:txBody>
              <a:bodyPr wrap="square">
                <a:spAutoFit/>
              </a:bodyPr>
              <a:lstStyle/>
              <a:p>
                <a:r>
                  <a:rPr lang="en-US" sz="2400" b="1" dirty="0"/>
                  <a:t>In Fig. below, the four particles form a square of edge length </a:t>
                </a:r>
                <a14:m>
                  <m:oMath xmlns:m="http://schemas.openxmlformats.org/officeDocument/2006/math">
                    <m:r>
                      <a:rPr lang="en-US" sz="2400" b="1" i="1" dirty="0" smtClean="0">
                        <a:latin typeface="Cambria Math" panose="02040503050406030204" pitchFamily="18" charset="0"/>
                      </a:rPr>
                      <m:t>𝒂</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𝟓</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𝒄𝒎</m:t>
                    </m:r>
                    <m:r>
                      <a:rPr lang="en-US" sz="2400" b="1" i="1" dirty="0" smtClean="0">
                        <a:latin typeface="Cambria Math" panose="02040503050406030204" pitchFamily="18" charset="0"/>
                      </a:rPr>
                      <m:t> </m:t>
                    </m:r>
                  </m:oMath>
                </a14:m>
                <a:r>
                  <a:rPr lang="en-US" sz="2400" b="1" dirty="0"/>
                  <a:t>and have charges </a:t>
                </a:r>
                <a14:m>
                  <m:oMath xmlns:m="http://schemas.openxmlformats.org/officeDocument/2006/math">
                    <m:r>
                      <a:rPr lang="en-US" sz="2400" b="1" i="1" dirty="0" smtClean="0">
                        <a:latin typeface="Cambria Math" panose="02040503050406030204" pitchFamily="18" charset="0"/>
                      </a:rPr>
                      <m:t>𝒒</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𝟏𝟎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𝒏𝑪</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𝒒</m:t>
                    </m:r>
                    <m:r>
                      <a:rPr lang="en-US" sz="2400" b="1" i="1" dirty="0" smtClean="0">
                        <a:latin typeface="Cambria Math" panose="02040503050406030204" pitchFamily="18" charset="0"/>
                      </a:rPr>
                      <m:t>𝟐</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𝟐𝟎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𝒏𝑪</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𝒒</m:t>
                    </m:r>
                    <m:r>
                      <a:rPr lang="en-US" sz="2400" b="1" i="1" dirty="0" smtClean="0">
                        <a:latin typeface="Cambria Math" panose="02040503050406030204" pitchFamily="18" charset="0"/>
                      </a:rPr>
                      <m:t>𝟑</m:t>
                    </m:r>
                    <m:r>
                      <a:rPr lang="en-US" sz="2400" b="1" i="1" dirty="0" smtClean="0">
                        <a:latin typeface="Cambria Math" panose="02040503050406030204" pitchFamily="18" charset="0"/>
                      </a:rPr>
                      <m:t> = +</m:t>
                    </m:r>
                    <m:r>
                      <a:rPr lang="en-US" sz="2400" b="1" i="1" dirty="0">
                        <a:latin typeface="Cambria Math" panose="02040503050406030204" pitchFamily="18" charset="0"/>
                      </a:rPr>
                      <m:t>𝟐𝟎</m:t>
                    </m:r>
                    <m:r>
                      <a:rPr lang="en-US" sz="2400" b="1" i="1" dirty="0">
                        <a:latin typeface="Cambria Math" panose="02040503050406030204" pitchFamily="18" charset="0"/>
                      </a:rPr>
                      <m:t>.</m:t>
                    </m:r>
                    <m:r>
                      <a:rPr lang="en-US" sz="2400" b="1" i="1" dirty="0">
                        <a:latin typeface="Cambria Math" panose="02040503050406030204" pitchFamily="18" charset="0"/>
                      </a:rPr>
                      <m:t>𝟎</m:t>
                    </m:r>
                    <m:r>
                      <a:rPr lang="en-US" sz="2400" b="1" i="1" dirty="0">
                        <a:latin typeface="Cambria Math" panose="02040503050406030204" pitchFamily="18" charset="0"/>
                      </a:rPr>
                      <m:t> </m:t>
                    </m:r>
                    <m:r>
                      <a:rPr lang="en-US" sz="2400" b="1" i="1" dirty="0">
                        <a:latin typeface="Cambria Math" panose="02040503050406030204" pitchFamily="18" charset="0"/>
                      </a:rPr>
                      <m:t>𝒏𝑪</m:t>
                    </m:r>
                    <m:r>
                      <a:rPr lang="en-US" sz="2400" b="1" i="1" dirty="0">
                        <a:latin typeface="Cambria Math" panose="02040503050406030204" pitchFamily="18" charset="0"/>
                      </a:rPr>
                      <m:t>, </m:t>
                    </m:r>
                  </m:oMath>
                </a14:m>
                <a:r>
                  <a:rPr lang="en-US" sz="2400" b="1" dirty="0"/>
                  <a:t>and </a:t>
                </a:r>
                <a14:m>
                  <m:oMath xmlns:m="http://schemas.openxmlformats.org/officeDocument/2006/math">
                    <m:r>
                      <a:rPr lang="en-US" sz="2400" b="1" i="1" dirty="0" smtClean="0">
                        <a:latin typeface="Cambria Math" panose="02040503050406030204" pitchFamily="18" charset="0"/>
                      </a:rPr>
                      <m:t>𝒒</m:t>
                    </m:r>
                    <m:r>
                      <a:rPr lang="en-US" sz="2400" b="1" i="1" dirty="0" smtClean="0">
                        <a:latin typeface="Cambria Math" panose="02040503050406030204" pitchFamily="18" charset="0"/>
                      </a:rPr>
                      <m:t>𝟒</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𝟏𝟎</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𝒏𝑪</m:t>
                    </m:r>
                  </m:oMath>
                </a14:m>
                <a:r>
                  <a:rPr lang="en-US" sz="2400" b="1" dirty="0"/>
                  <a:t>. In unit-vector notation, what net electric field do the particles produce at the square’s center?</a:t>
                </a:r>
                <a:endParaRPr lang="en-GB" sz="2400" b="1" dirty="0"/>
              </a:p>
            </p:txBody>
          </p:sp>
        </mc:Choice>
        <mc:Fallback xmlns="">
          <p:sp>
            <p:nvSpPr>
              <p:cNvPr id="2" name="Rectangle 1">
                <a:extLst>
                  <a:ext uri="{FF2B5EF4-FFF2-40B4-BE49-F238E27FC236}">
                    <a16:creationId xmlns:a16="http://schemas.microsoft.com/office/drawing/2014/main" id="{A3DA2374-1F5E-41FF-8168-0629AE7F8EF4}"/>
                  </a:ext>
                </a:extLst>
              </p:cNvPr>
              <p:cNvSpPr>
                <a:spLocks noRot="1" noChangeAspect="1" noMove="1" noResize="1" noEditPoints="1" noAdjustHandles="1" noChangeArrowheads="1" noChangeShapeType="1" noTextEdit="1"/>
              </p:cNvSpPr>
              <p:nvPr/>
            </p:nvSpPr>
            <p:spPr>
              <a:xfrm>
                <a:off x="0" y="0"/>
                <a:ext cx="12192000" cy="1200329"/>
              </a:xfrm>
              <a:prstGeom prst="rect">
                <a:avLst/>
              </a:prstGeom>
              <a:blipFill>
                <a:blip r:embed="rId2"/>
                <a:stretch>
                  <a:fillRect l="-750" t="-4061" b="-10660"/>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63B019D7-228B-41C2-9044-594B18A2D9BE}"/>
              </a:ext>
            </a:extLst>
          </p:cNvPr>
          <p:cNvPicPr>
            <a:picLocks noChangeAspect="1"/>
          </p:cNvPicPr>
          <p:nvPr/>
        </p:nvPicPr>
        <p:blipFill>
          <a:blip r:embed="rId3"/>
          <a:stretch>
            <a:fillRect/>
          </a:stretch>
        </p:blipFill>
        <p:spPr>
          <a:xfrm>
            <a:off x="0" y="1200327"/>
            <a:ext cx="6383992" cy="5686481"/>
          </a:xfrm>
          <a:prstGeom prst="rect">
            <a:avLst/>
          </a:prstGeom>
        </p:spPr>
      </p:pic>
      <p:pic>
        <p:nvPicPr>
          <p:cNvPr id="4" name="Picture 3">
            <a:extLst>
              <a:ext uri="{FF2B5EF4-FFF2-40B4-BE49-F238E27FC236}">
                <a16:creationId xmlns:a16="http://schemas.microsoft.com/office/drawing/2014/main" id="{FFBFAA0A-3D06-40DB-B6F9-78BDF0FE7891}"/>
              </a:ext>
            </a:extLst>
          </p:cNvPr>
          <p:cNvPicPr>
            <a:picLocks noChangeAspect="1"/>
          </p:cNvPicPr>
          <p:nvPr/>
        </p:nvPicPr>
        <p:blipFill>
          <a:blip r:embed="rId4"/>
          <a:stretch>
            <a:fillRect/>
          </a:stretch>
        </p:blipFill>
        <p:spPr>
          <a:xfrm>
            <a:off x="6366893" y="1200327"/>
            <a:ext cx="5825107" cy="5602265"/>
          </a:xfrm>
          <a:prstGeom prst="rect">
            <a:avLst/>
          </a:prstGeom>
        </p:spPr>
      </p:pic>
    </p:spTree>
    <p:extLst>
      <p:ext uri="{BB962C8B-B14F-4D97-AF65-F5344CB8AC3E}">
        <p14:creationId xmlns:p14="http://schemas.microsoft.com/office/powerpoint/2010/main" val="3482772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9763A05-F060-4EA5-A34A-B4775ED359D3}"/>
                  </a:ext>
                </a:extLst>
              </p:cNvPr>
              <p:cNvSpPr/>
              <p:nvPr/>
            </p:nvSpPr>
            <p:spPr>
              <a:xfrm>
                <a:off x="0" y="0"/>
                <a:ext cx="12192000" cy="830997"/>
              </a:xfrm>
              <a:prstGeom prst="rect">
                <a:avLst/>
              </a:prstGeom>
            </p:spPr>
            <p:txBody>
              <a:bodyPr wrap="square">
                <a:spAutoFit/>
              </a:bodyPr>
              <a:lstStyle/>
              <a:p>
                <a:pPr marL="342900" indent="-342900">
                  <a:buFont typeface="Wingdings" panose="05000000000000000000" pitchFamily="2" charset="2"/>
                  <a:buChar char="Ø"/>
                </a:pPr>
                <a:r>
                  <a:rPr lang="en-US" sz="2400" b="1" dirty="0"/>
                  <a:t>What must be the distance between point charge </a:t>
                </a:r>
                <a14:m>
                  <m:oMath xmlns:m="http://schemas.openxmlformats.org/officeDocument/2006/math">
                    <m:r>
                      <a:rPr lang="en-US" sz="2400" b="1" i="1" dirty="0" smtClean="0">
                        <a:latin typeface="Cambria Math" panose="02040503050406030204" pitchFamily="18" charset="0"/>
                      </a:rPr>
                      <m:t>𝒒</m:t>
                    </m:r>
                    <m:r>
                      <a:rPr lang="en-GB" sz="2400" b="1" i="1" dirty="0" smtClean="0">
                        <a:latin typeface="Cambria Math" panose="02040503050406030204" pitchFamily="18" charset="0"/>
                      </a:rPr>
                      <m:t>𝟏</m:t>
                    </m:r>
                    <m:r>
                      <a:rPr lang="en-GB" sz="2400" b="1" i="1" dirty="0" smtClean="0">
                        <a:latin typeface="Cambria Math" panose="02040503050406030204" pitchFamily="18" charset="0"/>
                      </a:rPr>
                      <m:t>=</m:t>
                    </m:r>
                    <m:r>
                      <a:rPr lang="en-US" sz="2400" b="1" i="1" dirty="0">
                        <a:latin typeface="Cambria Math" panose="02040503050406030204" pitchFamily="18" charset="0"/>
                      </a:rPr>
                      <m:t>𝟐𝟔</m:t>
                    </m:r>
                    <m:r>
                      <a:rPr lang="en-US" sz="2400" b="1" i="1" dirty="0">
                        <a:latin typeface="Cambria Math" panose="02040503050406030204" pitchFamily="18" charset="0"/>
                      </a:rPr>
                      <m:t>.</m:t>
                    </m:r>
                    <m:r>
                      <a:rPr lang="en-US" sz="2400" b="1" i="1" dirty="0">
                        <a:latin typeface="Cambria Math" panose="02040503050406030204" pitchFamily="18" charset="0"/>
                      </a:rPr>
                      <m:t>𝟎</m:t>
                    </m:r>
                    <m:r>
                      <a:rPr lang="en-US" sz="2400" b="1" i="1" dirty="0">
                        <a:latin typeface="Cambria Math" panose="02040503050406030204" pitchFamily="18" charset="0"/>
                      </a:rPr>
                      <m:t> </m:t>
                    </m:r>
                    <m:r>
                      <a:rPr lang="en-US" sz="2400" b="1" i="1" dirty="0" err="1">
                        <a:latin typeface="Cambria Math" panose="02040503050406030204" pitchFamily="18" charset="0"/>
                      </a:rPr>
                      <m:t>𝝁</m:t>
                    </m:r>
                    <m:r>
                      <a:rPr lang="en-US" sz="2400" b="1" i="1" dirty="0" err="1">
                        <a:latin typeface="Cambria Math" panose="02040503050406030204" pitchFamily="18" charset="0"/>
                      </a:rPr>
                      <m:t>𝑪</m:t>
                    </m:r>
                    <m:r>
                      <a:rPr lang="en-US" sz="2400" b="1" i="1" dirty="0">
                        <a:latin typeface="Cambria Math" panose="02040503050406030204" pitchFamily="18" charset="0"/>
                      </a:rPr>
                      <m:t> </m:t>
                    </m:r>
                  </m:oMath>
                </a14:m>
                <a:r>
                  <a:rPr lang="en-US" sz="2400" b="1" dirty="0"/>
                  <a:t>and point charge </a:t>
                </a:r>
                <a14:m>
                  <m:oMath xmlns:m="http://schemas.openxmlformats.org/officeDocument/2006/math">
                    <m:r>
                      <a:rPr lang="en-US" sz="2400" b="1" i="1" dirty="0" smtClean="0">
                        <a:latin typeface="Cambria Math" panose="02040503050406030204" pitchFamily="18" charset="0"/>
                      </a:rPr>
                      <m:t>𝒒</m:t>
                    </m:r>
                    <m:r>
                      <a:rPr lang="en-GB" sz="2400" b="1" i="1" dirty="0" smtClean="0">
                        <a:latin typeface="Cambria Math" panose="02040503050406030204" pitchFamily="18" charset="0"/>
                      </a:rPr>
                      <m:t>𝟐</m:t>
                    </m:r>
                    <m:r>
                      <a:rPr lang="en-GB" sz="2400" b="1" i="1" dirty="0" smtClean="0">
                        <a:latin typeface="Cambria Math" panose="02040503050406030204" pitchFamily="18" charset="0"/>
                      </a:rPr>
                      <m:t>=−</m:t>
                    </m:r>
                    <m:r>
                      <a:rPr lang="en-US" sz="2400" b="1" i="1" dirty="0" smtClean="0">
                        <a:latin typeface="Cambria Math" panose="02040503050406030204" pitchFamily="18" charset="0"/>
                      </a:rPr>
                      <m:t>𝟒𝟕</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err="1">
                        <a:latin typeface="Cambria Math" panose="02040503050406030204" pitchFamily="18" charset="0"/>
                      </a:rPr>
                      <m:t>𝝁</m:t>
                    </m:r>
                    <m:r>
                      <a:rPr lang="en-US" sz="2400" b="1" i="1" dirty="0" err="1">
                        <a:latin typeface="Cambria Math" panose="02040503050406030204" pitchFamily="18" charset="0"/>
                      </a:rPr>
                      <m:t>𝑪</m:t>
                    </m:r>
                    <m:r>
                      <a:rPr lang="en-US" sz="2400" b="1" i="1" dirty="0">
                        <a:latin typeface="Cambria Math" panose="02040503050406030204" pitchFamily="18" charset="0"/>
                      </a:rPr>
                      <m:t> </m:t>
                    </m:r>
                  </m:oMath>
                </a14:m>
                <a:r>
                  <a:rPr lang="en-US" sz="2400" b="1" dirty="0"/>
                  <a:t>for the electrostatic force between them to have a magnitude of </a:t>
                </a:r>
                <a14:m>
                  <m:oMath xmlns:m="http://schemas.openxmlformats.org/officeDocument/2006/math">
                    <m:r>
                      <a:rPr lang="en-US" sz="2400" b="1" i="1" dirty="0" smtClean="0">
                        <a:latin typeface="Cambria Math" panose="02040503050406030204" pitchFamily="18" charset="0"/>
                      </a:rPr>
                      <m:t>𝟓</m:t>
                    </m:r>
                    <m:r>
                      <a:rPr lang="en-US" sz="2400" b="1" i="1" dirty="0" smtClean="0">
                        <a:latin typeface="Cambria Math" panose="02040503050406030204" pitchFamily="18" charset="0"/>
                      </a:rPr>
                      <m:t>.</m:t>
                    </m:r>
                    <m:r>
                      <a:rPr lang="en-US" sz="2400" b="1" i="1" dirty="0" smtClean="0">
                        <a:latin typeface="Cambria Math" panose="02040503050406030204" pitchFamily="18" charset="0"/>
                      </a:rPr>
                      <m:t>𝟕𝟎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𝑵</m:t>
                    </m:r>
                  </m:oMath>
                </a14:m>
                <a:r>
                  <a:rPr lang="en-US" sz="2400" b="1" dirty="0"/>
                  <a:t>?</a:t>
                </a:r>
                <a:endParaRPr lang="en-GB" sz="2400" b="1" dirty="0"/>
              </a:p>
            </p:txBody>
          </p:sp>
        </mc:Choice>
        <mc:Fallback xmlns="">
          <p:sp>
            <p:nvSpPr>
              <p:cNvPr id="2" name="Rectangle 1">
                <a:extLst>
                  <a:ext uri="{FF2B5EF4-FFF2-40B4-BE49-F238E27FC236}">
                    <a16:creationId xmlns:a16="http://schemas.microsoft.com/office/drawing/2014/main" id="{59763A05-F060-4EA5-A34A-B4775ED359D3}"/>
                  </a:ext>
                </a:extLst>
              </p:cNvPr>
              <p:cNvSpPr>
                <a:spLocks noRot="1" noChangeAspect="1" noMove="1" noResize="1" noEditPoints="1" noAdjustHandles="1" noChangeArrowheads="1" noChangeShapeType="1" noTextEdit="1"/>
              </p:cNvSpPr>
              <p:nvPr/>
            </p:nvSpPr>
            <p:spPr>
              <a:xfrm>
                <a:off x="0" y="0"/>
                <a:ext cx="12192000" cy="830997"/>
              </a:xfrm>
              <a:prstGeom prst="rect">
                <a:avLst/>
              </a:prstGeom>
              <a:blipFill>
                <a:blip r:embed="rId2"/>
                <a:stretch>
                  <a:fillRect l="-650" t="-5882" b="-161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0BABB0C9-7C52-4FCF-A12F-545C2B6AC174}"/>
              </a:ext>
            </a:extLst>
          </p:cNvPr>
          <p:cNvPicPr>
            <a:picLocks noChangeAspect="1"/>
          </p:cNvPicPr>
          <p:nvPr/>
        </p:nvPicPr>
        <p:blipFill>
          <a:blip r:embed="rId3"/>
          <a:stretch>
            <a:fillRect/>
          </a:stretch>
        </p:blipFill>
        <p:spPr>
          <a:xfrm>
            <a:off x="1237724" y="1031133"/>
            <a:ext cx="8660698" cy="1088402"/>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F882187-07B8-4619-897A-7B9DDFF41E63}"/>
                  </a:ext>
                </a:extLst>
              </p:cNvPr>
              <p:cNvSpPr/>
              <p:nvPr/>
            </p:nvSpPr>
            <p:spPr>
              <a:xfrm>
                <a:off x="0" y="2495408"/>
                <a:ext cx="12192000" cy="1217000"/>
              </a:xfrm>
              <a:prstGeom prst="rect">
                <a:avLst/>
              </a:prstGeom>
            </p:spPr>
            <p:txBody>
              <a:bodyPr wrap="square">
                <a:spAutoFit/>
              </a:bodyPr>
              <a:lstStyle/>
              <a:p>
                <a:pPr marL="342900" indent="-342900">
                  <a:buFont typeface="Wingdings" panose="05000000000000000000" pitchFamily="2" charset="2"/>
                  <a:buChar char="Ø"/>
                </a:pPr>
                <a:r>
                  <a:rPr lang="en-US" sz="2400" b="1" dirty="0"/>
                  <a:t>A particle of charge </a:t>
                </a:r>
                <a14:m>
                  <m:oMath xmlns:m="http://schemas.openxmlformats.org/officeDocument/2006/math">
                    <m:r>
                      <a:rPr lang="en-US" sz="2400" b="1" i="1" dirty="0" smtClean="0">
                        <a:latin typeface="Cambria Math" panose="02040503050406030204" pitchFamily="18" charset="0"/>
                      </a:rPr>
                      <m:t>+</m:t>
                    </m:r>
                    <m:r>
                      <a:rPr lang="en-US" sz="2400" b="1" i="1" dirty="0" smtClean="0">
                        <a:latin typeface="Cambria Math" panose="02040503050406030204" pitchFamily="18" charset="0"/>
                      </a:rPr>
                      <m:t>𝟑</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𝟎𝟎</m:t>
                    </m:r>
                    <m:r>
                      <a:rPr lang="en-US" sz="2400" b="1" i="1" dirty="0" smtClean="0">
                        <a:latin typeface="Cambria Math" panose="02040503050406030204" pitchFamily="18" charset="0"/>
                      </a:rPr>
                      <m:t> × </m:t>
                    </m:r>
                    <m:sSup>
                      <m:sSupPr>
                        <m:ctrlPr>
                          <a:rPr lang="en-GB" sz="2400" b="1" i="1" dirty="0" smtClean="0">
                            <a:latin typeface="Cambria Math" panose="02040503050406030204" pitchFamily="18" charset="0"/>
                          </a:rPr>
                        </m:ctrlPr>
                      </m:sSupPr>
                      <m:e>
                        <m:r>
                          <a:rPr lang="en-US" sz="2400" b="1" i="1" dirty="0" smtClean="0">
                            <a:latin typeface="Cambria Math" panose="02040503050406030204" pitchFamily="18" charset="0"/>
                          </a:rPr>
                          <m:t>𝟏𝟎</m:t>
                        </m:r>
                      </m:e>
                      <m:sup>
                        <m:r>
                          <a:rPr lang="en-US" sz="2400" b="1" i="1" dirty="0" smtClean="0">
                            <a:latin typeface="Cambria Math" panose="02040503050406030204" pitchFamily="18" charset="0"/>
                          </a:rPr>
                          <m:t>−</m:t>
                        </m:r>
                        <m:r>
                          <a:rPr lang="en-US" sz="2400" b="1" i="1" dirty="0" smtClean="0">
                            <a:latin typeface="Cambria Math" panose="02040503050406030204" pitchFamily="18" charset="0"/>
                          </a:rPr>
                          <m:t>𝟔</m:t>
                        </m:r>
                      </m:sup>
                    </m:sSup>
                    <m:r>
                      <a:rPr lang="en-US" sz="2400" b="1" i="1" dirty="0" smtClean="0">
                        <a:latin typeface="Cambria Math" panose="02040503050406030204" pitchFamily="18" charset="0"/>
                      </a:rPr>
                      <m:t> </m:t>
                    </m:r>
                    <m:r>
                      <a:rPr lang="en-US" sz="2400" b="1" i="1" dirty="0" smtClean="0">
                        <a:latin typeface="Cambria Math" panose="02040503050406030204" pitchFamily="18" charset="0"/>
                      </a:rPr>
                      <m:t>𝑪</m:t>
                    </m:r>
                    <m:r>
                      <a:rPr lang="en-US" sz="2400" b="1" i="1" dirty="0" smtClean="0">
                        <a:latin typeface="Cambria Math" panose="02040503050406030204" pitchFamily="18" charset="0"/>
                      </a:rPr>
                      <m:t> </m:t>
                    </m:r>
                  </m:oMath>
                </a14:m>
                <a:r>
                  <a:rPr lang="en-US" sz="2400" b="1" dirty="0"/>
                  <a:t>is </a:t>
                </a:r>
                <a14:m>
                  <m:oMath xmlns:m="http://schemas.openxmlformats.org/officeDocument/2006/math">
                    <m:r>
                      <a:rPr lang="en-US" sz="2400" b="1" i="1" dirty="0" smtClean="0">
                        <a:latin typeface="Cambria Math" panose="02040503050406030204" pitchFamily="18" charset="0"/>
                      </a:rPr>
                      <m:t>𝟏𝟐</m:t>
                    </m:r>
                    <m:r>
                      <a:rPr lang="en-US" sz="2400" b="1" i="1" dirty="0" smtClean="0">
                        <a:latin typeface="Cambria Math" panose="02040503050406030204" pitchFamily="18" charset="0"/>
                      </a:rPr>
                      <m:t>.</m:t>
                    </m:r>
                    <m:r>
                      <a:rPr lang="en-US" sz="2400" b="1" i="1" dirty="0" smtClean="0">
                        <a:latin typeface="Cambria Math" panose="02040503050406030204" pitchFamily="18" charset="0"/>
                      </a:rPr>
                      <m:t>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𝒄𝒎</m:t>
                    </m:r>
                    <m:r>
                      <a:rPr lang="en-US" sz="2400" b="1" i="1" dirty="0" smtClean="0">
                        <a:latin typeface="Cambria Math" panose="02040503050406030204" pitchFamily="18" charset="0"/>
                      </a:rPr>
                      <m:t> </m:t>
                    </m:r>
                  </m:oMath>
                </a14:m>
                <a:r>
                  <a:rPr lang="en-US" sz="2400" b="1" dirty="0"/>
                  <a:t>distant from a second particle of charge </a:t>
                </a:r>
                <a14:m>
                  <m:oMath xmlns:m="http://schemas.openxmlformats.org/officeDocument/2006/math">
                    <m:r>
                      <a:rPr lang="en-US" sz="2400" b="1" i="1" dirty="0" smtClean="0">
                        <a:latin typeface="Cambria Math" panose="02040503050406030204" pitchFamily="18" charset="0"/>
                      </a:rPr>
                      <m:t>−</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m:t>
                    </m:r>
                    <m:r>
                      <a:rPr lang="en-US" sz="2400" b="1" i="1" dirty="0" smtClean="0">
                        <a:latin typeface="Cambria Math" panose="02040503050406030204" pitchFamily="18" charset="0"/>
                      </a:rPr>
                      <m:t>𝟓𝟎</m:t>
                    </m:r>
                    <m:r>
                      <a:rPr lang="en-US" sz="2400" b="1" i="1" dirty="0" smtClean="0">
                        <a:latin typeface="Cambria Math" panose="02040503050406030204" pitchFamily="18" charset="0"/>
                      </a:rPr>
                      <m:t> × </m:t>
                    </m:r>
                    <m:sSup>
                      <m:sSupPr>
                        <m:ctrlPr>
                          <a:rPr lang="en-GB" sz="2400" b="1" i="1" dirty="0" smtClean="0">
                            <a:latin typeface="Cambria Math" panose="02040503050406030204" pitchFamily="18" charset="0"/>
                          </a:rPr>
                        </m:ctrlPr>
                      </m:sSupPr>
                      <m:e>
                        <m:r>
                          <a:rPr lang="en-US" sz="2400" b="1" i="1" dirty="0" smtClean="0">
                            <a:latin typeface="Cambria Math" panose="02040503050406030204" pitchFamily="18" charset="0"/>
                          </a:rPr>
                          <m:t>𝟏𝟎</m:t>
                        </m:r>
                      </m:e>
                      <m:sup>
                        <m:r>
                          <a:rPr lang="en-US" sz="2400" b="1" i="1" dirty="0" smtClean="0">
                            <a:latin typeface="Cambria Math" panose="02040503050406030204" pitchFamily="18" charset="0"/>
                          </a:rPr>
                          <m:t>−</m:t>
                        </m:r>
                        <m:r>
                          <a:rPr lang="en-US" sz="2400" b="1" i="1" dirty="0" smtClean="0">
                            <a:latin typeface="Cambria Math" panose="02040503050406030204" pitchFamily="18" charset="0"/>
                          </a:rPr>
                          <m:t>𝟔</m:t>
                        </m:r>
                      </m:sup>
                    </m:sSup>
                    <m:r>
                      <a:rPr lang="en-US" sz="2400" b="1" i="1" dirty="0" smtClean="0">
                        <a:latin typeface="Cambria Math" panose="02040503050406030204" pitchFamily="18" charset="0"/>
                      </a:rPr>
                      <m:t> </m:t>
                    </m:r>
                    <m:r>
                      <a:rPr lang="en-US" sz="2400" b="1" i="1" dirty="0" smtClean="0">
                        <a:latin typeface="Cambria Math" panose="02040503050406030204" pitchFamily="18" charset="0"/>
                      </a:rPr>
                      <m:t>𝑪</m:t>
                    </m:r>
                  </m:oMath>
                </a14:m>
                <a:r>
                  <a:rPr lang="en-US" sz="2400" b="1" dirty="0"/>
                  <a:t>. Calculate the magnitude of the electrostatic force between the particles.</a:t>
                </a:r>
                <a:endParaRPr lang="en-GB" sz="2400" b="1" dirty="0"/>
              </a:p>
            </p:txBody>
          </p:sp>
        </mc:Choice>
        <mc:Fallback xmlns="">
          <p:sp>
            <p:nvSpPr>
              <p:cNvPr id="4" name="Rectangle 3">
                <a:extLst>
                  <a:ext uri="{FF2B5EF4-FFF2-40B4-BE49-F238E27FC236}">
                    <a16:creationId xmlns:a16="http://schemas.microsoft.com/office/drawing/2014/main" id="{6F882187-07B8-4619-897A-7B9DDFF41E63}"/>
                  </a:ext>
                </a:extLst>
              </p:cNvPr>
              <p:cNvSpPr>
                <a:spLocks noRot="1" noChangeAspect="1" noMove="1" noResize="1" noEditPoints="1" noAdjustHandles="1" noChangeArrowheads="1" noChangeShapeType="1" noTextEdit="1"/>
              </p:cNvSpPr>
              <p:nvPr/>
            </p:nvSpPr>
            <p:spPr>
              <a:xfrm>
                <a:off x="0" y="2495408"/>
                <a:ext cx="12192000" cy="1217000"/>
              </a:xfrm>
              <a:prstGeom prst="rect">
                <a:avLst/>
              </a:prstGeom>
              <a:blipFill>
                <a:blip r:embed="rId4"/>
                <a:stretch>
                  <a:fillRect l="-650" t="-3000" b="-1050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A12DF0B-6ABD-4761-B1F7-2F5ED7BA7D0C}"/>
              </a:ext>
            </a:extLst>
          </p:cNvPr>
          <p:cNvPicPr>
            <a:picLocks noChangeAspect="1"/>
          </p:cNvPicPr>
          <p:nvPr/>
        </p:nvPicPr>
        <p:blipFill>
          <a:blip r:embed="rId5"/>
          <a:stretch>
            <a:fillRect/>
          </a:stretch>
        </p:blipFill>
        <p:spPr>
          <a:xfrm>
            <a:off x="1753020" y="4319044"/>
            <a:ext cx="8574815" cy="1132802"/>
          </a:xfrm>
          <a:prstGeom prst="rect">
            <a:avLst/>
          </a:prstGeom>
        </p:spPr>
      </p:pic>
    </p:spTree>
    <p:extLst>
      <p:ext uri="{BB962C8B-B14F-4D97-AF65-F5344CB8AC3E}">
        <p14:creationId xmlns:p14="http://schemas.microsoft.com/office/powerpoint/2010/main" val="115175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9B556F-C9D5-48FD-9953-CD489FC05D03}"/>
              </a:ext>
            </a:extLst>
          </p:cNvPr>
          <p:cNvPicPr>
            <a:picLocks noChangeAspect="1"/>
          </p:cNvPicPr>
          <p:nvPr/>
        </p:nvPicPr>
        <p:blipFill>
          <a:blip r:embed="rId2"/>
          <a:stretch>
            <a:fillRect/>
          </a:stretch>
        </p:blipFill>
        <p:spPr>
          <a:xfrm>
            <a:off x="7652391" y="1465460"/>
            <a:ext cx="4539609" cy="44272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692DE40-D86B-45A6-8350-7ED9C781A320}"/>
                  </a:ext>
                </a:extLst>
              </p:cNvPr>
              <p:cNvSpPr/>
              <p:nvPr/>
            </p:nvSpPr>
            <p:spPr>
              <a:xfrm>
                <a:off x="0" y="0"/>
                <a:ext cx="12192000" cy="1200329"/>
              </a:xfrm>
              <a:prstGeom prst="rect">
                <a:avLst/>
              </a:prstGeom>
            </p:spPr>
            <p:txBody>
              <a:bodyPr wrap="square">
                <a:spAutoFit/>
              </a:bodyPr>
              <a:lstStyle/>
              <a:p>
                <a:pPr marL="342900" indent="-342900">
                  <a:buFont typeface="Wingdings" panose="05000000000000000000" pitchFamily="2" charset="2"/>
                  <a:buChar char="Ø"/>
                </a:pPr>
                <a:r>
                  <a:rPr lang="en-US" sz="2400" b="1" dirty="0"/>
                  <a:t>In Fig. below, the particles have charges </a:t>
                </a:r>
                <a14:m>
                  <m:oMath xmlns:m="http://schemas.openxmlformats.org/officeDocument/2006/math">
                    <m:r>
                      <a:rPr lang="en-US" sz="2400" b="1" i="1" dirty="0" smtClean="0">
                        <a:latin typeface="Cambria Math" panose="02040503050406030204" pitchFamily="18" charset="0"/>
                      </a:rPr>
                      <m:t>𝒒</m:t>
                    </m:r>
                    <m:r>
                      <a:rPr lang="en-US" sz="2400" b="1" i="1" dirty="0" smtClean="0">
                        <a:latin typeface="Cambria Math" panose="02040503050406030204" pitchFamily="18" charset="0"/>
                      </a:rPr>
                      <m:t>𝟏</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𝒒</m:t>
                    </m:r>
                    <m:r>
                      <a:rPr lang="en-US" sz="2400" b="1" i="1" dirty="0" smtClean="0">
                        <a:latin typeface="Cambria Math" panose="02040503050406030204" pitchFamily="18" charset="0"/>
                      </a:rPr>
                      <m:t>𝟐</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𝟏𝟎𝟎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𝒏𝑪</m:t>
                    </m:r>
                    <m:r>
                      <a:rPr lang="en-US" sz="2400" b="1" i="1" dirty="0" smtClean="0">
                        <a:latin typeface="Cambria Math" panose="02040503050406030204" pitchFamily="18" charset="0"/>
                      </a:rPr>
                      <m:t> </m:t>
                    </m:r>
                  </m:oMath>
                </a14:m>
                <a:r>
                  <a:rPr lang="en-US" sz="2400" b="1" dirty="0"/>
                  <a:t>and </a:t>
                </a:r>
                <a14:m>
                  <m:oMath xmlns:m="http://schemas.openxmlformats.org/officeDocument/2006/math">
                    <m:r>
                      <a:rPr lang="en-US" sz="2400" b="1" i="1" dirty="0" smtClean="0">
                        <a:latin typeface="Cambria Math" panose="02040503050406030204" pitchFamily="18" charset="0"/>
                      </a:rPr>
                      <m:t>𝒒</m:t>
                    </m:r>
                    <m:r>
                      <a:rPr lang="en-US" sz="2400" b="1" i="1" dirty="0" smtClean="0">
                        <a:latin typeface="Cambria Math" panose="02040503050406030204" pitchFamily="18" charset="0"/>
                      </a:rPr>
                      <m:t>𝟑</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𝒒</m:t>
                    </m:r>
                    <m:r>
                      <a:rPr lang="en-US" sz="2400" b="1" i="1" dirty="0" smtClean="0">
                        <a:latin typeface="Cambria Math" panose="02040503050406030204" pitchFamily="18" charset="0"/>
                      </a:rPr>
                      <m:t>𝟒</m:t>
                    </m:r>
                    <m:r>
                      <a:rPr lang="en-US" sz="2400" b="1" i="1" dirty="0" smtClean="0">
                        <a:latin typeface="Cambria Math" panose="02040503050406030204" pitchFamily="18" charset="0"/>
                      </a:rPr>
                      <m:t> = </m:t>
                    </m:r>
                    <m:r>
                      <a:rPr lang="en-US" sz="2400" b="1" i="1" dirty="0" smtClean="0">
                        <a:latin typeface="Cambria Math" panose="02040503050406030204" pitchFamily="18" charset="0"/>
                      </a:rPr>
                      <m:t>𝟐𝟎𝟎</m:t>
                    </m:r>
                    <m:r>
                      <a:rPr lang="en-US" sz="2400" b="1" i="1" dirty="0" smtClean="0">
                        <a:latin typeface="Cambria Math" panose="02040503050406030204" pitchFamily="18" charset="0"/>
                      </a:rPr>
                      <m:t> </m:t>
                    </m:r>
                    <m:r>
                      <a:rPr lang="en-US" sz="2400" b="1" i="1" dirty="0" smtClean="0">
                        <a:latin typeface="Cambria Math" panose="02040503050406030204" pitchFamily="18" charset="0"/>
                      </a:rPr>
                      <m:t>𝒏𝑪</m:t>
                    </m:r>
                  </m:oMath>
                </a14:m>
                <a:r>
                  <a:rPr lang="en-US" sz="2400" b="1" dirty="0"/>
                  <a:t>, and distance </a:t>
                </a:r>
                <a14:m>
                  <m:oMath xmlns:m="http://schemas.openxmlformats.org/officeDocument/2006/math">
                    <m:r>
                      <a:rPr lang="en-US" sz="2400" b="1" i="1" dirty="0" smtClean="0">
                        <a:latin typeface="Cambria Math" panose="02040503050406030204" pitchFamily="18" charset="0"/>
                      </a:rPr>
                      <m:t>𝒂</m:t>
                    </m:r>
                    <m:r>
                      <a:rPr lang="en-US" sz="2400" b="1" i="1" dirty="0" smtClean="0">
                        <a:latin typeface="Cambria Math" panose="02040503050406030204" pitchFamily="18" charset="0"/>
                      </a:rPr>
                      <m:t> = </m:t>
                    </m:r>
                    <m:r>
                      <a:rPr lang="en-US" sz="2400" b="1" i="1" dirty="0">
                        <a:latin typeface="Cambria Math" panose="02040503050406030204" pitchFamily="18" charset="0"/>
                      </a:rPr>
                      <m:t>𝟓</m:t>
                    </m:r>
                    <m:r>
                      <a:rPr lang="en-US" sz="2400" b="1" i="1" dirty="0">
                        <a:latin typeface="Cambria Math" panose="02040503050406030204" pitchFamily="18" charset="0"/>
                      </a:rPr>
                      <m:t>.</m:t>
                    </m:r>
                    <m:r>
                      <a:rPr lang="en-US" sz="2400" b="1" i="1" dirty="0">
                        <a:latin typeface="Cambria Math" panose="02040503050406030204" pitchFamily="18" charset="0"/>
                      </a:rPr>
                      <m:t>𝟎</m:t>
                    </m:r>
                    <m:r>
                      <a:rPr lang="en-US" sz="2400" b="1" i="1" dirty="0">
                        <a:latin typeface="Cambria Math" panose="02040503050406030204" pitchFamily="18" charset="0"/>
                      </a:rPr>
                      <m:t> </m:t>
                    </m:r>
                    <m:r>
                      <a:rPr lang="en-US" sz="2400" b="1" i="1" dirty="0">
                        <a:latin typeface="Cambria Math" panose="02040503050406030204" pitchFamily="18" charset="0"/>
                      </a:rPr>
                      <m:t>𝒄𝒎</m:t>
                    </m:r>
                  </m:oMath>
                </a14:m>
                <a:r>
                  <a:rPr lang="en-US" sz="2400" b="1" dirty="0"/>
                  <a:t>. What are the (a) x and (b) y components of the net electrostatic force on particle 3?</a:t>
                </a:r>
                <a:endParaRPr lang="en-GB" sz="2400" b="1" dirty="0"/>
              </a:p>
            </p:txBody>
          </p:sp>
        </mc:Choice>
        <mc:Fallback xmlns="">
          <p:sp>
            <p:nvSpPr>
              <p:cNvPr id="10" name="Rectangle 9">
                <a:extLst>
                  <a:ext uri="{FF2B5EF4-FFF2-40B4-BE49-F238E27FC236}">
                    <a16:creationId xmlns:a16="http://schemas.microsoft.com/office/drawing/2014/main" id="{3692DE40-D86B-45A6-8350-7ED9C781A320}"/>
                  </a:ext>
                </a:extLst>
              </p:cNvPr>
              <p:cNvSpPr>
                <a:spLocks noRot="1" noChangeAspect="1" noMove="1" noResize="1" noEditPoints="1" noAdjustHandles="1" noChangeArrowheads="1" noChangeShapeType="1" noTextEdit="1"/>
              </p:cNvSpPr>
              <p:nvPr/>
            </p:nvSpPr>
            <p:spPr>
              <a:xfrm>
                <a:off x="0" y="0"/>
                <a:ext cx="12192000" cy="1200329"/>
              </a:xfrm>
              <a:prstGeom prst="rect">
                <a:avLst/>
              </a:prstGeom>
              <a:blipFill>
                <a:blip r:embed="rId3"/>
                <a:stretch>
                  <a:fillRect l="-650" t="-4061" b="-10660"/>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A0D6CEC1-8DA6-4147-89D9-8A4885986E14}"/>
              </a:ext>
            </a:extLst>
          </p:cNvPr>
          <p:cNvPicPr>
            <a:picLocks noChangeAspect="1"/>
          </p:cNvPicPr>
          <p:nvPr/>
        </p:nvPicPr>
        <p:blipFill>
          <a:blip r:embed="rId4"/>
          <a:stretch>
            <a:fillRect/>
          </a:stretch>
        </p:blipFill>
        <p:spPr>
          <a:xfrm>
            <a:off x="144794" y="1563563"/>
            <a:ext cx="7375111" cy="4473487"/>
          </a:xfrm>
          <a:prstGeom prst="rect">
            <a:avLst/>
          </a:prstGeom>
        </p:spPr>
      </p:pic>
    </p:spTree>
    <p:extLst>
      <p:ext uri="{BB962C8B-B14F-4D97-AF65-F5344CB8AC3E}">
        <p14:creationId xmlns:p14="http://schemas.microsoft.com/office/powerpoint/2010/main" val="338355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47B399-0EAF-4C43-89A4-8FE1C8FC961F}"/>
              </a:ext>
            </a:extLst>
          </p:cNvPr>
          <p:cNvPicPr>
            <a:picLocks noChangeAspect="1"/>
          </p:cNvPicPr>
          <p:nvPr/>
        </p:nvPicPr>
        <p:blipFill>
          <a:blip r:embed="rId2"/>
          <a:stretch>
            <a:fillRect/>
          </a:stretch>
        </p:blipFill>
        <p:spPr>
          <a:xfrm>
            <a:off x="2596694" y="1662086"/>
            <a:ext cx="6456375" cy="1454958"/>
          </a:xfrm>
          <a:prstGeom prst="rect">
            <a:avLst/>
          </a:prstGeom>
        </p:spPr>
      </p:pic>
      <p:sp>
        <p:nvSpPr>
          <p:cNvPr id="4" name="TextBox 3">
            <a:extLst>
              <a:ext uri="{FF2B5EF4-FFF2-40B4-BE49-F238E27FC236}">
                <a16:creationId xmlns:a16="http://schemas.microsoft.com/office/drawing/2014/main" id="{7B8C0D6C-2686-4663-994A-BA7C69C10D69}"/>
              </a:ext>
            </a:extLst>
          </p:cNvPr>
          <p:cNvSpPr txBox="1"/>
          <p:nvPr/>
        </p:nvSpPr>
        <p:spPr>
          <a:xfrm>
            <a:off x="998806" y="3699803"/>
            <a:ext cx="8750105" cy="523220"/>
          </a:xfrm>
          <a:prstGeom prst="rect">
            <a:avLst/>
          </a:prstGeom>
          <a:noFill/>
        </p:spPr>
        <p:txBody>
          <a:bodyPr wrap="square" rtlCol="0">
            <a:spAutoFit/>
          </a:bodyPr>
          <a:lstStyle/>
          <a:p>
            <a:r>
              <a:rPr lang="en-US" sz="2800" b="1" dirty="0">
                <a:solidFill>
                  <a:srgbClr val="002060"/>
                </a:solidFill>
              </a:rPr>
              <a:t>Chapter 22 from the textbook: Fundamentals of Physics</a:t>
            </a:r>
          </a:p>
        </p:txBody>
      </p:sp>
    </p:spTree>
    <p:extLst>
      <p:ext uri="{BB962C8B-B14F-4D97-AF65-F5344CB8AC3E}">
        <p14:creationId xmlns:p14="http://schemas.microsoft.com/office/powerpoint/2010/main" val="410532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EBC3A9-AA63-41E2-8CC1-AA0ADCF274C0}"/>
              </a:ext>
            </a:extLst>
          </p:cNvPr>
          <p:cNvPicPr>
            <a:picLocks noChangeAspect="1"/>
          </p:cNvPicPr>
          <p:nvPr/>
        </p:nvPicPr>
        <p:blipFill>
          <a:blip r:embed="rId2"/>
          <a:stretch>
            <a:fillRect/>
          </a:stretch>
        </p:blipFill>
        <p:spPr>
          <a:xfrm>
            <a:off x="9258240" y="843303"/>
            <a:ext cx="2852929" cy="1147157"/>
          </a:xfrm>
          <a:prstGeom prst="rect">
            <a:avLst/>
          </a:prstGeom>
        </p:spPr>
      </p:pic>
      <p:sp>
        <p:nvSpPr>
          <p:cNvPr id="4" name="TextBox 3">
            <a:extLst>
              <a:ext uri="{FF2B5EF4-FFF2-40B4-BE49-F238E27FC236}">
                <a16:creationId xmlns:a16="http://schemas.microsoft.com/office/drawing/2014/main" id="{5B682A76-D25B-4E89-946D-2FC094CD817F}"/>
              </a:ext>
            </a:extLst>
          </p:cNvPr>
          <p:cNvSpPr txBox="1"/>
          <p:nvPr/>
        </p:nvSpPr>
        <p:spPr>
          <a:xfrm>
            <a:off x="0" y="890940"/>
            <a:ext cx="9219779" cy="1200329"/>
          </a:xfrm>
          <a:prstGeom prst="rect">
            <a:avLst/>
          </a:prstGeom>
          <a:noFill/>
        </p:spPr>
        <p:txBody>
          <a:bodyPr wrap="square" rtlCol="0">
            <a:spAutoFit/>
          </a:bodyPr>
          <a:lstStyle/>
          <a:p>
            <a:pPr marL="342900" indent="-342900">
              <a:buFont typeface="Wingdings" panose="05000000000000000000" pitchFamily="2" charset="2"/>
              <a:buChar char="Ø"/>
            </a:pPr>
            <a:r>
              <a:rPr lang="en-GB" sz="2400" dirty="0"/>
              <a:t>We know that when positive ( or negative) charge approaching another Positive ( or negative) there will be electrostatic force acts on particles 1 due to the particle 2. </a:t>
            </a:r>
          </a:p>
        </p:txBody>
      </p:sp>
      <p:sp>
        <p:nvSpPr>
          <p:cNvPr id="5" name="Rectangle 4">
            <a:extLst>
              <a:ext uri="{FF2B5EF4-FFF2-40B4-BE49-F238E27FC236}">
                <a16:creationId xmlns:a16="http://schemas.microsoft.com/office/drawing/2014/main" id="{0467EE1F-17DC-43C3-BF9C-2C4F12629AB7}"/>
              </a:ext>
            </a:extLst>
          </p:cNvPr>
          <p:cNvSpPr/>
          <p:nvPr/>
        </p:nvSpPr>
        <p:spPr>
          <a:xfrm>
            <a:off x="0" y="2329122"/>
            <a:ext cx="12192000" cy="1200329"/>
          </a:xfrm>
          <a:prstGeom prst="rect">
            <a:avLst/>
          </a:prstGeom>
        </p:spPr>
        <p:txBody>
          <a:bodyPr wrap="square">
            <a:spAutoFit/>
          </a:bodyPr>
          <a:lstStyle/>
          <a:p>
            <a:pPr marL="342900" indent="-342900">
              <a:buFont typeface="Wingdings" panose="05000000000000000000" pitchFamily="2" charset="2"/>
              <a:buChar char="Ø"/>
            </a:pPr>
            <a:r>
              <a:rPr lang="en-US" sz="2400" dirty="0"/>
              <a:t>However, here is a leftover nagging question. </a:t>
            </a:r>
            <a:r>
              <a:rPr lang="en-US" sz="2400" i="1" dirty="0">
                <a:effectLst>
                  <a:outerShdw blurRad="38100" dist="38100" dir="2700000" algn="tl">
                    <a:srgbClr val="000000">
                      <a:alpha val="43137"/>
                    </a:srgbClr>
                  </a:outerShdw>
                </a:effectLst>
              </a:rPr>
              <a:t>How does particle 1 “know” of the presence of particle 2?</a:t>
            </a:r>
            <a:r>
              <a:rPr lang="en-US" sz="2400" dirty="0"/>
              <a:t> That is, since the particles do not touch, how can particle 2 push on particle 1—how can there be such an action at a distance?</a:t>
            </a:r>
            <a:endParaRPr lang="en-GB" sz="2400" dirty="0"/>
          </a:p>
        </p:txBody>
      </p:sp>
      <p:sp>
        <p:nvSpPr>
          <p:cNvPr id="6" name="Rectangle 5">
            <a:extLst>
              <a:ext uri="{FF2B5EF4-FFF2-40B4-BE49-F238E27FC236}">
                <a16:creationId xmlns:a16="http://schemas.microsoft.com/office/drawing/2014/main" id="{6E607305-6D87-4736-99DF-7674ED17B4FD}"/>
              </a:ext>
            </a:extLst>
          </p:cNvPr>
          <p:cNvSpPr/>
          <p:nvPr/>
        </p:nvSpPr>
        <p:spPr>
          <a:xfrm>
            <a:off x="0" y="3702820"/>
            <a:ext cx="12192000" cy="830997"/>
          </a:xfrm>
          <a:prstGeom prst="rect">
            <a:avLst/>
          </a:prstGeom>
        </p:spPr>
        <p:txBody>
          <a:bodyPr wrap="square">
            <a:spAutoFit/>
          </a:bodyPr>
          <a:lstStyle/>
          <a:p>
            <a:pPr marL="285750" indent="-285750">
              <a:buFont typeface="Wingdings" panose="05000000000000000000" pitchFamily="2" charset="2"/>
              <a:buChar char="Ø"/>
            </a:pPr>
            <a:r>
              <a:rPr lang="en-US" sz="2400" dirty="0"/>
              <a:t>The explanation that we shall examine here is this: Particle 2 sets up an electric field at all points in the surrounding space, even if the space is a vacuum.</a:t>
            </a:r>
            <a:endParaRPr lang="en-GB" sz="2400" dirty="0"/>
          </a:p>
        </p:txBody>
      </p:sp>
      <p:sp>
        <p:nvSpPr>
          <p:cNvPr id="8" name="TextBox 7">
            <a:extLst>
              <a:ext uri="{FF2B5EF4-FFF2-40B4-BE49-F238E27FC236}">
                <a16:creationId xmlns:a16="http://schemas.microsoft.com/office/drawing/2014/main" id="{497DDD2E-2917-4B23-B9A6-5ACC2CBBFA87}"/>
              </a:ext>
            </a:extLst>
          </p:cNvPr>
          <p:cNvSpPr txBox="1"/>
          <p:nvPr/>
        </p:nvSpPr>
        <p:spPr>
          <a:xfrm>
            <a:off x="475957" y="4814368"/>
            <a:ext cx="11240086" cy="1200329"/>
          </a:xfrm>
          <a:prstGeom prst="rect">
            <a:avLst/>
          </a:prstGeom>
          <a:noFill/>
        </p:spPr>
        <p:txBody>
          <a:bodyPr wrap="square">
            <a:spAutoFit/>
          </a:bodyPr>
          <a:lstStyle/>
          <a:p>
            <a:r>
              <a:rPr lang="en-US" sz="2400" b="1" dirty="0">
                <a:solidFill>
                  <a:srgbClr val="0070C0"/>
                </a:solidFill>
              </a:rPr>
              <a:t>Our goals in this part of the chapter are to (1) define electric field, (2) discuss how to calculate it for various arrangements of charged particles and objects, and (3) discuss how an electric field can affect a charged particle (as in making it move)</a:t>
            </a:r>
          </a:p>
        </p:txBody>
      </p:sp>
    </p:spTree>
    <p:extLst>
      <p:ext uri="{BB962C8B-B14F-4D97-AF65-F5344CB8AC3E}">
        <p14:creationId xmlns:p14="http://schemas.microsoft.com/office/powerpoint/2010/main" val="392105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A9CA06-A8E6-49BE-ABFC-6A39A1DB08DD}"/>
              </a:ext>
            </a:extLst>
          </p:cNvPr>
          <p:cNvPicPr>
            <a:picLocks noChangeAspect="1"/>
          </p:cNvPicPr>
          <p:nvPr/>
        </p:nvPicPr>
        <p:blipFill>
          <a:blip r:embed="rId2"/>
          <a:stretch>
            <a:fillRect/>
          </a:stretch>
        </p:blipFill>
        <p:spPr>
          <a:xfrm>
            <a:off x="0" y="0"/>
            <a:ext cx="3207215" cy="554333"/>
          </a:xfrm>
          <a:prstGeom prst="rect">
            <a:avLst/>
          </a:prstGeom>
        </p:spPr>
      </p:pic>
      <p:sp>
        <p:nvSpPr>
          <p:cNvPr id="3" name="Rectangle 2">
            <a:extLst>
              <a:ext uri="{FF2B5EF4-FFF2-40B4-BE49-F238E27FC236}">
                <a16:creationId xmlns:a16="http://schemas.microsoft.com/office/drawing/2014/main" id="{ACAE5077-6839-473B-A27C-AC7C142A4594}"/>
              </a:ext>
            </a:extLst>
          </p:cNvPr>
          <p:cNvSpPr/>
          <p:nvPr/>
        </p:nvSpPr>
        <p:spPr>
          <a:xfrm>
            <a:off x="0" y="692725"/>
            <a:ext cx="12192000" cy="1200329"/>
          </a:xfrm>
          <a:prstGeom prst="rect">
            <a:avLst/>
          </a:prstGeom>
        </p:spPr>
        <p:txBody>
          <a:bodyPr wrap="square">
            <a:spAutoFit/>
          </a:bodyPr>
          <a:lstStyle/>
          <a:p>
            <a:pPr marL="342900" indent="-342900">
              <a:buFont typeface="Wingdings" panose="05000000000000000000" pitchFamily="2" charset="2"/>
              <a:buChar char="Ø"/>
            </a:pPr>
            <a:r>
              <a:rPr lang="en-US" sz="2400" dirty="0"/>
              <a:t>An electric field is a vector field because it is responsible for conveying the information for a force, which involves both magnitude and direction. This field consists of a distribution of electric field vectors , one for each point in the space around a charged object.</a:t>
            </a:r>
            <a:endParaRPr lang="en-GB" sz="2400" dirty="0"/>
          </a:p>
        </p:txBody>
      </p:sp>
      <p:grpSp>
        <p:nvGrpSpPr>
          <p:cNvPr id="11" name="Group 10">
            <a:extLst>
              <a:ext uri="{FF2B5EF4-FFF2-40B4-BE49-F238E27FC236}">
                <a16:creationId xmlns:a16="http://schemas.microsoft.com/office/drawing/2014/main" id="{0256E232-88A8-4F9C-84F6-FDC7405ACBAF}"/>
              </a:ext>
            </a:extLst>
          </p:cNvPr>
          <p:cNvGrpSpPr/>
          <p:nvPr/>
        </p:nvGrpSpPr>
        <p:grpSpPr>
          <a:xfrm>
            <a:off x="5455440" y="1893054"/>
            <a:ext cx="6694460" cy="3951967"/>
            <a:chOff x="5455440" y="1893054"/>
            <a:chExt cx="6694460" cy="3951967"/>
          </a:xfrm>
        </p:grpSpPr>
        <p:pic>
          <p:nvPicPr>
            <p:cNvPr id="4" name="Picture 3">
              <a:extLst>
                <a:ext uri="{FF2B5EF4-FFF2-40B4-BE49-F238E27FC236}">
                  <a16:creationId xmlns:a16="http://schemas.microsoft.com/office/drawing/2014/main" id="{DAAC6A14-1D60-41A3-BDA7-C86095444317}"/>
                </a:ext>
              </a:extLst>
            </p:cNvPr>
            <p:cNvPicPr>
              <a:picLocks noChangeAspect="1"/>
            </p:cNvPicPr>
            <p:nvPr/>
          </p:nvPicPr>
          <p:blipFill rotWithShape="1">
            <a:blip r:embed="rId3"/>
            <a:srcRect r="20243"/>
            <a:stretch/>
          </p:blipFill>
          <p:spPr>
            <a:xfrm>
              <a:off x="5455440" y="2387485"/>
              <a:ext cx="3091782" cy="2963103"/>
            </a:xfrm>
            <a:prstGeom prst="rect">
              <a:avLst/>
            </a:prstGeom>
          </p:spPr>
        </p:pic>
        <p:pic>
          <p:nvPicPr>
            <p:cNvPr id="5" name="Picture 4">
              <a:extLst>
                <a:ext uri="{FF2B5EF4-FFF2-40B4-BE49-F238E27FC236}">
                  <a16:creationId xmlns:a16="http://schemas.microsoft.com/office/drawing/2014/main" id="{A26B20F8-4AD5-4197-8127-F35724FADC81}"/>
                </a:ext>
              </a:extLst>
            </p:cNvPr>
            <p:cNvPicPr>
              <a:picLocks noChangeAspect="1"/>
            </p:cNvPicPr>
            <p:nvPr/>
          </p:nvPicPr>
          <p:blipFill>
            <a:blip r:embed="rId4"/>
            <a:stretch>
              <a:fillRect/>
            </a:stretch>
          </p:blipFill>
          <p:spPr>
            <a:xfrm>
              <a:off x="8547222" y="1893054"/>
              <a:ext cx="3602678" cy="3951967"/>
            </a:xfrm>
            <a:prstGeom prst="rect">
              <a:avLst/>
            </a:prstGeom>
          </p:spPr>
        </p:pic>
      </p:grpSp>
      <p:grpSp>
        <p:nvGrpSpPr>
          <p:cNvPr id="10" name="Group 9">
            <a:extLst>
              <a:ext uri="{FF2B5EF4-FFF2-40B4-BE49-F238E27FC236}">
                <a16:creationId xmlns:a16="http://schemas.microsoft.com/office/drawing/2014/main" id="{FDB20123-3CA0-47AC-BC15-464A346E8FB2}"/>
              </a:ext>
            </a:extLst>
          </p:cNvPr>
          <p:cNvGrpSpPr/>
          <p:nvPr/>
        </p:nvGrpSpPr>
        <p:grpSpPr>
          <a:xfrm>
            <a:off x="0" y="2156652"/>
            <a:ext cx="4447308" cy="1667255"/>
            <a:chOff x="0" y="2156652"/>
            <a:chExt cx="4447308" cy="1667255"/>
          </a:xfrm>
        </p:grpSpPr>
        <p:pic>
          <p:nvPicPr>
            <p:cNvPr id="6" name="Picture 5">
              <a:extLst>
                <a:ext uri="{FF2B5EF4-FFF2-40B4-BE49-F238E27FC236}">
                  <a16:creationId xmlns:a16="http://schemas.microsoft.com/office/drawing/2014/main" id="{D89BDE48-D105-4CC8-82F2-8B6BCBBDB56C}"/>
                </a:ext>
              </a:extLst>
            </p:cNvPr>
            <p:cNvPicPr>
              <a:picLocks noChangeAspect="1"/>
            </p:cNvPicPr>
            <p:nvPr/>
          </p:nvPicPr>
          <p:blipFill>
            <a:blip r:embed="rId5"/>
            <a:stretch>
              <a:fillRect/>
            </a:stretch>
          </p:blipFill>
          <p:spPr>
            <a:xfrm>
              <a:off x="914226" y="2881915"/>
              <a:ext cx="2995323" cy="941992"/>
            </a:xfrm>
            <a:prstGeom prst="rect">
              <a:avLst/>
            </a:prstGeom>
          </p:spPr>
        </p:pic>
        <p:sp>
          <p:nvSpPr>
            <p:cNvPr id="7" name="Rectangle 6">
              <a:extLst>
                <a:ext uri="{FF2B5EF4-FFF2-40B4-BE49-F238E27FC236}">
                  <a16:creationId xmlns:a16="http://schemas.microsoft.com/office/drawing/2014/main" id="{FB999936-D7A9-462B-B76D-F5470A8226C8}"/>
                </a:ext>
              </a:extLst>
            </p:cNvPr>
            <p:cNvSpPr/>
            <p:nvPr/>
          </p:nvSpPr>
          <p:spPr>
            <a:xfrm>
              <a:off x="0" y="2156652"/>
              <a:ext cx="4447308" cy="461665"/>
            </a:xfrm>
            <a:prstGeom prst="rect">
              <a:avLst/>
            </a:prstGeom>
          </p:spPr>
          <p:txBody>
            <a:bodyPr wrap="none">
              <a:spAutoFit/>
            </a:bodyPr>
            <a:lstStyle/>
            <a:p>
              <a:pPr marL="342900" indent="-342900">
                <a:buFont typeface="Wingdings" panose="05000000000000000000" pitchFamily="2" charset="2"/>
                <a:buChar char="Ø"/>
              </a:pPr>
              <a:r>
                <a:rPr lang="en-US" sz="2400" dirty="0"/>
                <a:t>The electric field at test point is</a:t>
              </a:r>
              <a:endParaRPr lang="en-GB" sz="2400" dirty="0"/>
            </a:p>
          </p:txBody>
        </p:sp>
      </p:grpSp>
      <p:sp>
        <p:nvSpPr>
          <p:cNvPr id="8" name="Rectangle 7">
            <a:extLst>
              <a:ext uri="{FF2B5EF4-FFF2-40B4-BE49-F238E27FC236}">
                <a16:creationId xmlns:a16="http://schemas.microsoft.com/office/drawing/2014/main" id="{B343ED39-2197-4C12-B772-40412122306A}"/>
              </a:ext>
            </a:extLst>
          </p:cNvPr>
          <p:cNvSpPr/>
          <p:nvPr/>
        </p:nvSpPr>
        <p:spPr>
          <a:xfrm>
            <a:off x="0" y="5664470"/>
            <a:ext cx="12149900" cy="954107"/>
          </a:xfrm>
          <a:prstGeom prst="rect">
            <a:avLst/>
          </a:prstGeom>
        </p:spPr>
        <p:txBody>
          <a:bodyPr wrap="square">
            <a:spAutoFit/>
          </a:bodyPr>
          <a:lstStyle/>
          <a:p>
            <a:pPr marL="342900" indent="-342900">
              <a:buFont typeface="Wingdings" panose="05000000000000000000" pitchFamily="2" charset="2"/>
              <a:buChar char="Ø"/>
            </a:pPr>
            <a:r>
              <a:rPr lang="en-US" sz="2800" dirty="0"/>
              <a:t>Electric force is a push or pull. Electric field is an abstract property set up by a charged object.</a:t>
            </a:r>
            <a:endParaRPr lang="en-GB" sz="2800" dirty="0"/>
          </a:p>
        </p:txBody>
      </p:sp>
      <p:sp>
        <p:nvSpPr>
          <p:cNvPr id="9" name="Rectangle 8">
            <a:extLst>
              <a:ext uri="{FF2B5EF4-FFF2-40B4-BE49-F238E27FC236}">
                <a16:creationId xmlns:a16="http://schemas.microsoft.com/office/drawing/2014/main" id="{C4B46D8A-7B09-4B85-AB6D-2BA5A4A807AD}"/>
              </a:ext>
            </a:extLst>
          </p:cNvPr>
          <p:cNvSpPr/>
          <p:nvPr/>
        </p:nvSpPr>
        <p:spPr>
          <a:xfrm>
            <a:off x="524049" y="4044632"/>
            <a:ext cx="4355616" cy="461665"/>
          </a:xfrm>
          <a:prstGeom prst="rect">
            <a:avLst/>
          </a:prstGeom>
        </p:spPr>
        <p:txBody>
          <a:bodyPr wrap="none">
            <a:spAutoFit/>
          </a:bodyPr>
          <a:lstStyle/>
          <a:p>
            <a:r>
              <a:rPr lang="en-GB" sz="2400" dirty="0"/>
              <a:t>Unit is newton per coulomb (N/C)</a:t>
            </a:r>
          </a:p>
        </p:txBody>
      </p:sp>
    </p:spTree>
    <p:extLst>
      <p:ext uri="{BB962C8B-B14F-4D97-AF65-F5344CB8AC3E}">
        <p14:creationId xmlns:p14="http://schemas.microsoft.com/office/powerpoint/2010/main" val="16088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9E080-65AF-4A33-8519-6D35EB88C1FC}"/>
              </a:ext>
            </a:extLst>
          </p:cNvPr>
          <p:cNvPicPr>
            <a:picLocks noChangeAspect="1"/>
          </p:cNvPicPr>
          <p:nvPr/>
        </p:nvPicPr>
        <p:blipFill>
          <a:blip r:embed="rId2"/>
          <a:stretch>
            <a:fillRect/>
          </a:stretch>
        </p:blipFill>
        <p:spPr>
          <a:xfrm>
            <a:off x="0" y="0"/>
            <a:ext cx="2984194" cy="518548"/>
          </a:xfrm>
          <a:prstGeom prst="rect">
            <a:avLst/>
          </a:prstGeom>
        </p:spPr>
      </p:pic>
      <p:sp>
        <p:nvSpPr>
          <p:cNvPr id="3" name="Rectangle 2">
            <a:extLst>
              <a:ext uri="{FF2B5EF4-FFF2-40B4-BE49-F238E27FC236}">
                <a16:creationId xmlns:a16="http://schemas.microsoft.com/office/drawing/2014/main" id="{9A2994E0-4421-4D05-929F-E3BA9AC47AD2}"/>
              </a:ext>
            </a:extLst>
          </p:cNvPr>
          <p:cNvSpPr/>
          <p:nvPr/>
        </p:nvSpPr>
        <p:spPr>
          <a:xfrm>
            <a:off x="0" y="626193"/>
            <a:ext cx="12192000" cy="1200329"/>
          </a:xfrm>
          <a:prstGeom prst="rect">
            <a:avLst/>
          </a:prstGeom>
        </p:spPr>
        <p:txBody>
          <a:bodyPr wrap="square">
            <a:spAutoFit/>
          </a:bodyPr>
          <a:lstStyle/>
          <a:p>
            <a:pPr marL="342900" indent="-342900">
              <a:buFont typeface="Wingdings" panose="05000000000000000000" pitchFamily="2" charset="2"/>
              <a:buChar char="Ø"/>
            </a:pPr>
            <a:r>
              <a:rPr lang="en-US" sz="2400" dirty="0"/>
              <a:t>Michael Faraday, who introduced the idea of electric fields in the 19th century, found a way. He envisioned lines, now called </a:t>
            </a:r>
            <a:r>
              <a:rPr lang="en-US" sz="2400" dirty="0">
                <a:effectLst>
                  <a:outerShdw blurRad="38100" dist="38100" dir="2700000" algn="tl">
                    <a:srgbClr val="000000">
                      <a:alpha val="43137"/>
                    </a:srgbClr>
                  </a:outerShdw>
                </a:effectLst>
              </a:rPr>
              <a:t>electric field lines</a:t>
            </a:r>
            <a:r>
              <a:rPr lang="en-US" sz="2400" dirty="0"/>
              <a:t>, in the space around any given charged particle or object.</a:t>
            </a:r>
            <a:endParaRPr lang="en-GB" sz="2400" dirty="0"/>
          </a:p>
        </p:txBody>
      </p:sp>
      <p:pic>
        <p:nvPicPr>
          <p:cNvPr id="4" name="Picture 3">
            <a:extLst>
              <a:ext uri="{FF2B5EF4-FFF2-40B4-BE49-F238E27FC236}">
                <a16:creationId xmlns:a16="http://schemas.microsoft.com/office/drawing/2014/main" id="{4FB6AB50-DB2A-43B0-8FBB-3934E589644D}"/>
              </a:ext>
            </a:extLst>
          </p:cNvPr>
          <p:cNvPicPr>
            <a:picLocks noChangeAspect="1"/>
          </p:cNvPicPr>
          <p:nvPr/>
        </p:nvPicPr>
        <p:blipFill>
          <a:blip r:embed="rId3"/>
          <a:stretch>
            <a:fillRect/>
          </a:stretch>
        </p:blipFill>
        <p:spPr>
          <a:xfrm>
            <a:off x="197135" y="2222713"/>
            <a:ext cx="2970280" cy="3592286"/>
          </a:xfrm>
          <a:prstGeom prst="rect">
            <a:avLst/>
          </a:prstGeom>
        </p:spPr>
      </p:pic>
      <p:pic>
        <p:nvPicPr>
          <p:cNvPr id="5" name="Picture 4">
            <a:extLst>
              <a:ext uri="{FF2B5EF4-FFF2-40B4-BE49-F238E27FC236}">
                <a16:creationId xmlns:a16="http://schemas.microsoft.com/office/drawing/2014/main" id="{00312AAB-1FC8-47FD-BD0F-D97D2B38DE38}"/>
              </a:ext>
            </a:extLst>
          </p:cNvPr>
          <p:cNvPicPr>
            <a:picLocks noChangeAspect="1"/>
          </p:cNvPicPr>
          <p:nvPr/>
        </p:nvPicPr>
        <p:blipFill>
          <a:blip r:embed="rId4"/>
          <a:stretch>
            <a:fillRect/>
          </a:stretch>
        </p:blipFill>
        <p:spPr>
          <a:xfrm>
            <a:off x="6251638" y="1703396"/>
            <a:ext cx="5773539" cy="5154604"/>
          </a:xfrm>
          <a:prstGeom prst="rect">
            <a:avLst/>
          </a:prstGeom>
        </p:spPr>
      </p:pic>
      <p:sp>
        <p:nvSpPr>
          <p:cNvPr id="6" name="TextBox 5">
            <a:extLst>
              <a:ext uri="{FF2B5EF4-FFF2-40B4-BE49-F238E27FC236}">
                <a16:creationId xmlns:a16="http://schemas.microsoft.com/office/drawing/2014/main" id="{2782FFF7-54B7-4DE7-8CA0-643653DA8B11}"/>
              </a:ext>
            </a:extLst>
          </p:cNvPr>
          <p:cNvSpPr txBox="1"/>
          <p:nvPr/>
        </p:nvSpPr>
        <p:spPr>
          <a:xfrm>
            <a:off x="2515689" y="3280424"/>
            <a:ext cx="4387676" cy="954107"/>
          </a:xfrm>
          <a:prstGeom prst="rect">
            <a:avLst/>
          </a:prstGeom>
          <a:noFill/>
        </p:spPr>
        <p:txBody>
          <a:bodyPr wrap="none" rtlCol="0">
            <a:spAutoFit/>
          </a:bodyPr>
          <a:lstStyle/>
          <a:p>
            <a:r>
              <a:rPr lang="en-GB" sz="2800" dirty="0">
                <a:latin typeface="Times New Roman" panose="02020603050405020304" pitchFamily="18" charset="0"/>
                <a:cs typeface="Times New Roman" panose="02020603050405020304" pitchFamily="18" charset="0"/>
              </a:rPr>
              <a:t>It is imaginary lines to </a:t>
            </a:r>
          </a:p>
          <a:p>
            <a:r>
              <a:rPr lang="en-GB" sz="2800" dirty="0">
                <a:latin typeface="Times New Roman" panose="02020603050405020304" pitchFamily="18" charset="0"/>
                <a:cs typeface="Times New Roman" panose="02020603050405020304" pitchFamily="18" charset="0"/>
              </a:rPr>
              <a:t>visualize The Electrical Field</a:t>
            </a:r>
          </a:p>
        </p:txBody>
      </p:sp>
    </p:spTree>
    <p:extLst>
      <p:ext uri="{BB962C8B-B14F-4D97-AF65-F5344CB8AC3E}">
        <p14:creationId xmlns:p14="http://schemas.microsoft.com/office/powerpoint/2010/main" val="23162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BBBF87-3B7C-4BD2-AB55-8CE1AD92E89D}"/>
              </a:ext>
            </a:extLst>
          </p:cNvPr>
          <p:cNvSpPr/>
          <p:nvPr/>
        </p:nvSpPr>
        <p:spPr>
          <a:xfrm>
            <a:off x="0" y="0"/>
            <a:ext cx="12192000" cy="1200329"/>
          </a:xfrm>
          <a:prstGeom prst="rect">
            <a:avLst/>
          </a:prstGeom>
        </p:spPr>
        <p:txBody>
          <a:bodyPr wrap="square">
            <a:spAutoFit/>
          </a:bodyPr>
          <a:lstStyle/>
          <a:p>
            <a:r>
              <a:rPr lang="en-US" sz="2400" dirty="0"/>
              <a:t>The rules for drawing electric fields lines are these: </a:t>
            </a:r>
          </a:p>
          <a:p>
            <a:pPr marL="457200" indent="-457200">
              <a:buFont typeface="+mj-lt"/>
              <a:buAutoNum type="arabicParenR"/>
            </a:pPr>
            <a:r>
              <a:rPr lang="en-US" sz="2400" dirty="0"/>
              <a:t>At any point, the electric field vector must be tangent to the electric field line through that point and in the same direction. </a:t>
            </a:r>
          </a:p>
        </p:txBody>
      </p:sp>
      <p:pic>
        <p:nvPicPr>
          <p:cNvPr id="3" name="Picture 2">
            <a:extLst>
              <a:ext uri="{FF2B5EF4-FFF2-40B4-BE49-F238E27FC236}">
                <a16:creationId xmlns:a16="http://schemas.microsoft.com/office/drawing/2014/main" id="{F458F81E-4EB6-4F46-B432-54A1C4F5FDC7}"/>
              </a:ext>
            </a:extLst>
          </p:cNvPr>
          <p:cNvPicPr>
            <a:picLocks noChangeAspect="1"/>
          </p:cNvPicPr>
          <p:nvPr/>
        </p:nvPicPr>
        <p:blipFill rotWithShape="1">
          <a:blip r:embed="rId2"/>
          <a:srcRect b="8164"/>
          <a:stretch/>
        </p:blipFill>
        <p:spPr>
          <a:xfrm>
            <a:off x="0" y="3134492"/>
            <a:ext cx="4210922" cy="3690710"/>
          </a:xfrm>
          <a:prstGeom prst="rect">
            <a:avLst/>
          </a:prstGeom>
        </p:spPr>
      </p:pic>
      <p:pic>
        <p:nvPicPr>
          <p:cNvPr id="4" name="Picture 3">
            <a:extLst>
              <a:ext uri="{FF2B5EF4-FFF2-40B4-BE49-F238E27FC236}">
                <a16:creationId xmlns:a16="http://schemas.microsoft.com/office/drawing/2014/main" id="{B9610FCE-B480-4356-8AF7-0A14CD7F7EC2}"/>
              </a:ext>
            </a:extLst>
          </p:cNvPr>
          <p:cNvPicPr>
            <a:picLocks noChangeAspect="1"/>
          </p:cNvPicPr>
          <p:nvPr/>
        </p:nvPicPr>
        <p:blipFill>
          <a:blip r:embed="rId3"/>
          <a:stretch>
            <a:fillRect/>
          </a:stretch>
        </p:blipFill>
        <p:spPr>
          <a:xfrm>
            <a:off x="924329" y="1936042"/>
            <a:ext cx="10664632" cy="1332412"/>
          </a:xfrm>
          <a:prstGeom prst="rect">
            <a:avLst/>
          </a:prstGeom>
        </p:spPr>
      </p:pic>
      <p:pic>
        <p:nvPicPr>
          <p:cNvPr id="5" name="Picture 4">
            <a:extLst>
              <a:ext uri="{FF2B5EF4-FFF2-40B4-BE49-F238E27FC236}">
                <a16:creationId xmlns:a16="http://schemas.microsoft.com/office/drawing/2014/main" id="{391ABE6D-7981-4B71-8F69-C0DC51C3EFEA}"/>
              </a:ext>
            </a:extLst>
          </p:cNvPr>
          <p:cNvPicPr>
            <a:picLocks noChangeAspect="1"/>
          </p:cNvPicPr>
          <p:nvPr/>
        </p:nvPicPr>
        <p:blipFill>
          <a:blip r:embed="rId4"/>
          <a:stretch>
            <a:fillRect/>
          </a:stretch>
        </p:blipFill>
        <p:spPr>
          <a:xfrm>
            <a:off x="4210922" y="3729009"/>
            <a:ext cx="7989309" cy="3093015"/>
          </a:xfrm>
          <a:prstGeom prst="rect">
            <a:avLst/>
          </a:prstGeom>
        </p:spPr>
      </p:pic>
      <p:sp>
        <p:nvSpPr>
          <p:cNvPr id="6" name="Rectangle 5">
            <a:extLst>
              <a:ext uri="{FF2B5EF4-FFF2-40B4-BE49-F238E27FC236}">
                <a16:creationId xmlns:a16="http://schemas.microsoft.com/office/drawing/2014/main" id="{79B9181B-676D-4410-A82C-F408760ABB56}"/>
              </a:ext>
            </a:extLst>
          </p:cNvPr>
          <p:cNvSpPr/>
          <p:nvPr/>
        </p:nvSpPr>
        <p:spPr>
          <a:xfrm>
            <a:off x="-1" y="1176734"/>
            <a:ext cx="12200231" cy="830997"/>
          </a:xfrm>
          <a:prstGeom prst="rect">
            <a:avLst/>
          </a:prstGeom>
        </p:spPr>
        <p:txBody>
          <a:bodyPr wrap="square">
            <a:spAutoFit/>
          </a:bodyPr>
          <a:lstStyle/>
          <a:p>
            <a:pPr marL="457200" indent="-457200">
              <a:buFont typeface="+mj-lt"/>
              <a:buAutoNum type="arabicParenR" startAt="2"/>
            </a:pPr>
            <a:r>
              <a:rPr lang="en-US" sz="2400" dirty="0"/>
              <a:t>In a plane perpendicular to the field lines, the relative density of the lines represents the relative  magnitude of the field there, with greater density for greater magnitude.</a:t>
            </a:r>
            <a:endParaRPr lang="en-GB" sz="2400" dirty="0"/>
          </a:p>
        </p:txBody>
      </p:sp>
      <p:pic>
        <p:nvPicPr>
          <p:cNvPr id="7" name="Picture 6">
            <a:extLst>
              <a:ext uri="{FF2B5EF4-FFF2-40B4-BE49-F238E27FC236}">
                <a16:creationId xmlns:a16="http://schemas.microsoft.com/office/drawing/2014/main" id="{E749685C-B802-49BE-960D-CCB43820F000}"/>
              </a:ext>
            </a:extLst>
          </p:cNvPr>
          <p:cNvPicPr>
            <a:picLocks noChangeAspect="1"/>
          </p:cNvPicPr>
          <p:nvPr/>
        </p:nvPicPr>
        <p:blipFill rotWithShape="1">
          <a:blip r:embed="rId5">
            <a:extLst>
              <a:ext uri="{28A0092B-C50C-407E-A947-70E740481C1C}">
                <a14:useLocalDpi xmlns:a14="http://schemas.microsoft.com/office/drawing/2010/main" val="0"/>
              </a:ext>
            </a:extLst>
          </a:blip>
          <a:srcRect l="4055" t="50000" r="6494" b="11771"/>
          <a:stretch/>
        </p:blipFill>
        <p:spPr>
          <a:xfrm>
            <a:off x="5419322" y="4280548"/>
            <a:ext cx="5435880" cy="1744180"/>
          </a:xfrm>
          <a:prstGeom prst="rect">
            <a:avLst/>
          </a:prstGeom>
        </p:spPr>
      </p:pic>
    </p:spTree>
    <p:extLst>
      <p:ext uri="{BB962C8B-B14F-4D97-AF65-F5344CB8AC3E}">
        <p14:creationId xmlns:p14="http://schemas.microsoft.com/office/powerpoint/2010/main" val="300955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1679</Words>
  <Application>Microsoft Office PowerPoint</Application>
  <PresentationFormat>Widescreen</PresentationFormat>
  <Paragraphs>90</Paragraphs>
  <Slides>27</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Arial</vt:lpstr>
      <vt:lpstr>Calibri</vt:lpstr>
      <vt:lpstr>Calibri Light</vt:lpstr>
      <vt:lpstr>Cambria Math</vt:lpstr>
      <vt:lpstr>Times New Roman</vt:lpstr>
      <vt:lpstr>TimesTen-Italic</vt:lpstr>
      <vt:lpstr>TimesTenLTStd-Roman</vt:lpstr>
      <vt:lpstr>TimesTen-Roman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Fadhil R. Alkhalifa</dc:creator>
  <cp:lastModifiedBy>Zubayda Saifaldeen</cp:lastModifiedBy>
  <cp:revision>52</cp:revision>
  <dcterms:created xsi:type="dcterms:W3CDTF">2020-12-29T08:11:04Z</dcterms:created>
  <dcterms:modified xsi:type="dcterms:W3CDTF">2021-12-04T14:59:08Z</dcterms:modified>
</cp:coreProperties>
</file>